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126" r:id="rId1"/>
    <p:sldMasterId id="2147486561" r:id="rId2"/>
    <p:sldMasterId id="2147486562" r:id="rId3"/>
  </p:sldMasterIdLst>
  <p:notesMasterIdLst>
    <p:notesMasterId r:id="rId28"/>
  </p:notesMasterIdLst>
  <p:sldIdLst>
    <p:sldId id="257" r:id="rId4"/>
    <p:sldId id="262" r:id="rId5"/>
    <p:sldId id="258" r:id="rId6"/>
    <p:sldId id="268" r:id="rId7"/>
    <p:sldId id="376" r:id="rId8"/>
    <p:sldId id="373" r:id="rId9"/>
    <p:sldId id="374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377" r:id="rId18"/>
    <p:sldId id="281" r:id="rId19"/>
    <p:sldId id="282" r:id="rId20"/>
    <p:sldId id="378" r:id="rId21"/>
    <p:sldId id="379" r:id="rId22"/>
    <p:sldId id="380" r:id="rId23"/>
    <p:sldId id="381" r:id="rId24"/>
    <p:sldId id="261" r:id="rId25"/>
    <p:sldId id="372" r:id="rId26"/>
    <p:sldId id="29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15A48709-1322-4E05-97E7-9A291CDB9E39}">
          <p14:sldIdLst>
            <p14:sldId id="257"/>
            <p14:sldId id="262"/>
            <p14:sldId id="258"/>
            <p14:sldId id="268"/>
            <p14:sldId id="376"/>
            <p14:sldId id="373"/>
            <p14:sldId id="374"/>
            <p14:sldId id="273"/>
            <p14:sldId id="274"/>
            <p14:sldId id="275"/>
            <p14:sldId id="276"/>
            <p14:sldId id="277"/>
            <p14:sldId id="278"/>
            <p14:sldId id="279"/>
            <p14:sldId id="377"/>
            <p14:sldId id="281"/>
            <p14:sldId id="282"/>
            <p14:sldId id="378"/>
            <p14:sldId id="379"/>
            <p14:sldId id="380"/>
            <p14:sldId id="381"/>
            <p14:sldId id="261"/>
            <p14:sldId id="372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58" autoAdjust="0"/>
    <p:restoredTop sz="94941" autoAdjust="0"/>
  </p:normalViewPr>
  <p:slideViewPr>
    <p:cSldViewPr snapToGrid="0">
      <p:cViewPr varScale="1">
        <p:scale>
          <a:sx n="111" d="100"/>
          <a:sy n="111" d="100"/>
        </p:scale>
        <p:origin x="78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603CBA-556B-494F-B75C-E8C7055D8952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E8AE13-1A93-4F37-9380-BD77ABBAA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379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>
            <a:extLst>
              <a:ext uri="{FF2B5EF4-FFF2-40B4-BE49-F238E27FC236}">
                <a16:creationId xmlns:a16="http://schemas.microsoft.com/office/drawing/2014/main" id="{1383A579-E5BC-4769-0BD8-5479F1E6576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>
            <a:extLst>
              <a:ext uri="{FF2B5EF4-FFF2-40B4-BE49-F238E27FC236}">
                <a16:creationId xmlns:a16="http://schemas.microsoft.com/office/drawing/2014/main" id="{C024931E-E5D8-1D57-013A-32417A92BA2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/>
          </a:p>
        </p:txBody>
      </p:sp>
      <p:sp>
        <p:nvSpPr>
          <p:cNvPr id="9220" name="Date Placeholder 3">
            <a:extLst>
              <a:ext uri="{FF2B5EF4-FFF2-40B4-BE49-F238E27FC236}">
                <a16:creationId xmlns:a16="http://schemas.microsoft.com/office/drawing/2014/main" id="{5A24A3B2-D382-15B5-CF08-F504697ADBE3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A73B7C94-5FE6-4279-BE34-E7BBA22CE8B4}" type="datetime1">
              <a:rPr lang="zh-TW" altLang="en-US" smtClean="0"/>
              <a:pPr>
                <a:spcBef>
                  <a:spcPct val="0"/>
                </a:spcBef>
              </a:pPr>
              <a:t>2024/10/25</a:t>
            </a:fld>
            <a:endParaRPr lang="zh-TW" altLang="en-US"/>
          </a:p>
        </p:txBody>
      </p:sp>
      <p:sp>
        <p:nvSpPr>
          <p:cNvPr id="9221" name="Slide Number Placeholder 4">
            <a:extLst>
              <a:ext uri="{FF2B5EF4-FFF2-40B4-BE49-F238E27FC236}">
                <a16:creationId xmlns:a16="http://schemas.microsoft.com/office/drawing/2014/main" id="{030C96D0-3EE2-BD9A-62F0-3F9CCD2884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851D3B89-92F8-4AE4-BBFB-64AB9BF8DFC7}" type="slidenum">
              <a:rPr lang="zh-TW" altLang="en-US" smtClean="0"/>
              <a:pPr>
                <a:spcBef>
                  <a:spcPct val="0"/>
                </a:spcBef>
              </a:pPr>
              <a:t>1</a:t>
            </a:fld>
            <a:endParaRPr lang="zh-TW" altLang="en-US"/>
          </a:p>
        </p:txBody>
      </p:sp>
      <p:sp>
        <p:nvSpPr>
          <p:cNvPr id="9222" name="Footer Placeholder 1">
            <a:extLst>
              <a:ext uri="{FF2B5EF4-FFF2-40B4-BE49-F238E27FC236}">
                <a16:creationId xmlns:a16="http://schemas.microsoft.com/office/drawing/2014/main" id="{0D5776AA-C13E-9951-8404-0D9616AFBB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TW"/>
              <a:t>Confidential</a:t>
            </a:r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1">
            <a:extLst>
              <a:ext uri="{FF2B5EF4-FFF2-40B4-BE49-F238E27FC236}">
                <a16:creationId xmlns:a16="http://schemas.microsoft.com/office/drawing/2014/main" id="{93948964-B601-5F74-9FEF-0E14E8779D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3" name="圓角矩形 14">
            <a:extLst>
              <a:ext uri="{FF2B5EF4-FFF2-40B4-BE49-F238E27FC236}">
                <a16:creationId xmlns:a16="http://schemas.microsoft.com/office/drawing/2014/main" id="{071881FD-7BCE-F5E6-9E91-AEAF6541FEDE}"/>
              </a:ext>
            </a:extLst>
          </p:cNvPr>
          <p:cNvSpPr/>
          <p:nvPr/>
        </p:nvSpPr>
        <p:spPr>
          <a:xfrm>
            <a:off x="86785" y="69851"/>
            <a:ext cx="12018433" cy="6691313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4" name="矩形 15">
            <a:extLst>
              <a:ext uri="{FF2B5EF4-FFF2-40B4-BE49-F238E27FC236}">
                <a16:creationId xmlns:a16="http://schemas.microsoft.com/office/drawing/2014/main" id="{C6B33A2E-5248-9D08-3064-022F4E755D5C}"/>
              </a:ext>
            </a:extLst>
          </p:cNvPr>
          <p:cNvSpPr/>
          <p:nvPr/>
        </p:nvSpPr>
        <p:spPr>
          <a:xfrm>
            <a:off x="84667" y="1449389"/>
            <a:ext cx="12026900" cy="15271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5" name="矩形 16">
            <a:extLst>
              <a:ext uri="{FF2B5EF4-FFF2-40B4-BE49-F238E27FC236}">
                <a16:creationId xmlns:a16="http://schemas.microsoft.com/office/drawing/2014/main" id="{4EA2F337-C835-EC00-838D-BDC1B13434DA}"/>
              </a:ext>
            </a:extLst>
          </p:cNvPr>
          <p:cNvSpPr/>
          <p:nvPr/>
        </p:nvSpPr>
        <p:spPr>
          <a:xfrm>
            <a:off x="84667" y="1397000"/>
            <a:ext cx="12026900" cy="12065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6" name="矩形 17">
            <a:extLst>
              <a:ext uri="{FF2B5EF4-FFF2-40B4-BE49-F238E27FC236}">
                <a16:creationId xmlns:a16="http://schemas.microsoft.com/office/drawing/2014/main" id="{210A62F9-4E5B-4E49-5C0B-3AF46F5E690A}"/>
              </a:ext>
            </a:extLst>
          </p:cNvPr>
          <p:cNvSpPr/>
          <p:nvPr/>
        </p:nvSpPr>
        <p:spPr>
          <a:xfrm>
            <a:off x="84667" y="2976564"/>
            <a:ext cx="12026900" cy="1111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pic>
        <p:nvPicPr>
          <p:cNvPr id="7" name="Picture 16" descr="PPT-1">
            <a:extLst>
              <a:ext uri="{FF2B5EF4-FFF2-40B4-BE49-F238E27FC236}">
                <a16:creationId xmlns:a16="http://schemas.microsoft.com/office/drawing/2014/main" id="{8E17E82D-72D5-5FC1-2991-754BE273E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" name="日期版面配置區 27">
            <a:extLst>
              <a:ext uri="{FF2B5EF4-FFF2-40B4-BE49-F238E27FC236}">
                <a16:creationId xmlns:a16="http://schemas.microsoft.com/office/drawing/2014/main" id="{BD2FD556-1E8D-978D-8031-64CEA7920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5FC8D0-0248-4C10-8C24-7F6C3D234401}" type="datetime1">
              <a:rPr lang="zh-TW" altLang="en-US"/>
              <a:pPr>
                <a:defRPr/>
              </a:pPr>
              <a:t>2024/10/25</a:t>
            </a:fld>
            <a:endParaRPr lang="zh-TW" altLang="en-US"/>
          </a:p>
        </p:txBody>
      </p:sp>
      <p:sp>
        <p:nvSpPr>
          <p:cNvPr id="11" name="頁尾版面配置區 16">
            <a:extLst>
              <a:ext uri="{FF2B5EF4-FFF2-40B4-BE49-F238E27FC236}">
                <a16:creationId xmlns:a16="http://schemas.microsoft.com/office/drawing/2014/main" id="{C5F589C9-7FD9-AA97-C2F2-D7CBDCB37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2" name="投影片編號版面配置區 28">
            <a:extLst>
              <a:ext uri="{FF2B5EF4-FFF2-40B4-BE49-F238E27FC236}">
                <a16:creationId xmlns:a16="http://schemas.microsoft.com/office/drawing/2014/main" id="{915A38FB-B35C-36A1-E93D-FFE8CC5B3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607EA6-6A5D-42EE-A684-5E2C3529401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3402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EB6A0FA-1D40-32FF-DAB5-E929C020A5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1685B80-2E2B-29A5-85FD-1D7092E5B24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179D06E-6AD1-52A6-E089-ED3748BE9F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BD061F-4BCA-4F0D-A518-195C3E3815A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9701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3">
            <a:extLst>
              <a:ext uri="{FF2B5EF4-FFF2-40B4-BE49-F238E27FC236}">
                <a16:creationId xmlns:a16="http://schemas.microsoft.com/office/drawing/2014/main" id="{B60C7712-2490-64CE-C962-04CB51C66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0AE0C4-7232-45BB-8DDC-64067588AE2D}" type="datetime1">
              <a:rPr lang="zh-TW" altLang="en-US"/>
              <a:pPr>
                <a:defRPr/>
              </a:pPr>
              <a:t>2024/10/25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79A2AF1-0C91-E757-702C-CB434F965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投影片編號版面配置區 22">
            <a:extLst>
              <a:ext uri="{FF2B5EF4-FFF2-40B4-BE49-F238E27FC236}">
                <a16:creationId xmlns:a16="http://schemas.microsoft.com/office/drawing/2014/main" id="{BF39A63A-9021-EF74-F7F5-EB1BB0E4F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91F85D-47E0-47FB-8D3F-5A0955AC54F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7539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5FE02-D275-4079-BA28-2A2C636E427F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7385A-4FA2-4E5F-91FD-55E75F6853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0245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3" name="日期版面配置區 13">
            <a:extLst>
              <a:ext uri="{FF2B5EF4-FFF2-40B4-BE49-F238E27FC236}">
                <a16:creationId xmlns:a16="http://schemas.microsoft.com/office/drawing/2014/main" id="{7564BF86-3697-513D-39F9-7C704EDB5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8C5AC6-8011-403B-8636-348D3068C500}" type="datetime1">
              <a:rPr lang="zh-TW" altLang="en-US"/>
              <a:pPr>
                <a:defRPr/>
              </a:pPr>
              <a:t>2024/10/25</a:t>
            </a:fld>
            <a:endParaRPr lang="zh-TW" altLang="en-US"/>
          </a:p>
        </p:txBody>
      </p:sp>
      <p:sp>
        <p:nvSpPr>
          <p:cNvPr id="4" name="頁尾版面配置區 2">
            <a:extLst>
              <a:ext uri="{FF2B5EF4-FFF2-40B4-BE49-F238E27FC236}">
                <a16:creationId xmlns:a16="http://schemas.microsoft.com/office/drawing/2014/main" id="{76723FDB-FBC5-5A03-2D5C-4483C7883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22">
            <a:extLst>
              <a:ext uri="{FF2B5EF4-FFF2-40B4-BE49-F238E27FC236}">
                <a16:creationId xmlns:a16="http://schemas.microsoft.com/office/drawing/2014/main" id="{032736D5-1B51-8418-6BF1-5592C9C5B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742619-D13C-4AD6-85EC-540D22427CA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7100713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384337C9-2388-5B28-8909-95D171FE6E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8" name="圓角矩形 7">
            <a:extLst>
              <a:ext uri="{FF2B5EF4-FFF2-40B4-BE49-F238E27FC236}">
                <a16:creationId xmlns:a16="http://schemas.microsoft.com/office/drawing/2014/main" id="{E17E8D88-9880-F96A-CD67-62736BD5CF7F}"/>
              </a:ext>
            </a:extLst>
          </p:cNvPr>
          <p:cNvSpPr/>
          <p:nvPr/>
        </p:nvSpPr>
        <p:spPr>
          <a:xfrm>
            <a:off x="84668" y="69850"/>
            <a:ext cx="12018433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1028" name="標題版面配置區 21">
            <a:extLst>
              <a:ext uri="{FF2B5EF4-FFF2-40B4-BE49-F238E27FC236}">
                <a16:creationId xmlns:a16="http://schemas.microsoft.com/office/drawing/2014/main" id="{36A36B28-B404-E590-EFA8-2D4B450D459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219200" y="274638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1029" name="文字版面配置區 12">
            <a:extLst>
              <a:ext uri="{FF2B5EF4-FFF2-40B4-BE49-F238E27FC236}">
                <a16:creationId xmlns:a16="http://schemas.microsoft.com/office/drawing/2014/main" id="{2E57F6BA-72D7-9D4C-46D3-362B2D29BF3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219200" y="1447800"/>
            <a:ext cx="10363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14" name="日期版面配置區 13">
            <a:extLst>
              <a:ext uri="{FF2B5EF4-FFF2-40B4-BE49-F238E27FC236}">
                <a16:creationId xmlns:a16="http://schemas.microsoft.com/office/drawing/2014/main" id="{FA88CDDF-ECBA-E57B-B025-ADB3AA3EAB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600A0D2-A92E-4F9F-994E-0B29EB4BBFD6}" type="datetime1">
              <a:rPr lang="zh-TW" altLang="en-US"/>
              <a:pPr>
                <a:defRPr/>
              </a:pPr>
              <a:t>2024/10/25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CE5C686-2E65-18C9-5570-74F302188E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" name="投影片編號版面配置區 22">
            <a:extLst>
              <a:ext uri="{FF2B5EF4-FFF2-40B4-BE49-F238E27FC236}">
                <a16:creationId xmlns:a16="http://schemas.microsoft.com/office/drawing/2014/main" id="{2B3E8A65-EFC1-37C3-95FC-8EE7152B94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4733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  <a:noAutofit/>
          </a:bodyPr>
          <a:lstStyle>
            <a:lvl1pPr algn="ctr" eaLnBrk="1" hangingPunct="1">
              <a:defRPr kumimoji="0" sz="140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0F5D8898-DB19-44FA-BEDD-D7F23B2A9E7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pic>
        <p:nvPicPr>
          <p:cNvPr id="1033" name="Picture 13" descr="PPT-2">
            <a:extLst>
              <a:ext uri="{FF2B5EF4-FFF2-40B4-BE49-F238E27FC236}">
                <a16:creationId xmlns:a16="http://schemas.microsoft.com/office/drawing/2014/main" id="{FD57725F-858F-F77B-6A82-9B3552126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4">
            <a:extLst>
              <a:ext uri="{FF2B5EF4-FFF2-40B4-BE49-F238E27FC236}">
                <a16:creationId xmlns:a16="http://schemas.microsoft.com/office/drawing/2014/main" id="{268BFE68-CF8B-4DF8-64A7-989D3D7147F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560" r:id="rId1"/>
    <p:sldLayoutId id="2147486563" r:id="rId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384337C9-2388-5B28-8909-95D171FE6E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8" name="圓角矩形 7">
            <a:extLst>
              <a:ext uri="{FF2B5EF4-FFF2-40B4-BE49-F238E27FC236}">
                <a16:creationId xmlns:a16="http://schemas.microsoft.com/office/drawing/2014/main" id="{E17E8D88-9880-F96A-CD67-62736BD5CF7F}"/>
              </a:ext>
            </a:extLst>
          </p:cNvPr>
          <p:cNvSpPr/>
          <p:nvPr/>
        </p:nvSpPr>
        <p:spPr>
          <a:xfrm>
            <a:off x="84668" y="69850"/>
            <a:ext cx="12018433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1028" name="標題版面配置區 21">
            <a:extLst>
              <a:ext uri="{FF2B5EF4-FFF2-40B4-BE49-F238E27FC236}">
                <a16:creationId xmlns:a16="http://schemas.microsoft.com/office/drawing/2014/main" id="{36A36B28-B404-E590-EFA8-2D4B450D459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219200" y="274638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1029" name="文字版面配置區 12">
            <a:extLst>
              <a:ext uri="{FF2B5EF4-FFF2-40B4-BE49-F238E27FC236}">
                <a16:creationId xmlns:a16="http://schemas.microsoft.com/office/drawing/2014/main" id="{2E57F6BA-72D7-9D4C-46D3-362B2D29BF3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219200" y="1447800"/>
            <a:ext cx="10363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14" name="日期版面配置區 13">
            <a:extLst>
              <a:ext uri="{FF2B5EF4-FFF2-40B4-BE49-F238E27FC236}">
                <a16:creationId xmlns:a16="http://schemas.microsoft.com/office/drawing/2014/main" id="{FA88CDDF-ECBA-E57B-B025-ADB3AA3EAB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600A0D2-A92E-4F9F-994E-0B29EB4BBFD6}" type="datetime1">
              <a:rPr lang="zh-TW" altLang="en-US"/>
              <a:pPr>
                <a:defRPr/>
              </a:pPr>
              <a:t>2024/10/25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CE5C686-2E65-18C9-5570-74F302188E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" name="投影片編號版面配置區 22">
            <a:extLst>
              <a:ext uri="{FF2B5EF4-FFF2-40B4-BE49-F238E27FC236}">
                <a16:creationId xmlns:a16="http://schemas.microsoft.com/office/drawing/2014/main" id="{2B3E8A65-EFC1-37C3-95FC-8EE7152B94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4733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  <a:noAutofit/>
          </a:bodyPr>
          <a:lstStyle>
            <a:lvl1pPr algn="ctr" eaLnBrk="1" hangingPunct="1">
              <a:defRPr kumimoji="0" sz="140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0F5D8898-DB19-44FA-BEDD-D7F23B2A9E7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pic>
        <p:nvPicPr>
          <p:cNvPr id="1033" name="Picture 13" descr="PPT-2">
            <a:extLst>
              <a:ext uri="{FF2B5EF4-FFF2-40B4-BE49-F238E27FC236}">
                <a16:creationId xmlns:a16="http://schemas.microsoft.com/office/drawing/2014/main" id="{FD57725F-858F-F77B-6A82-9B3552126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4">
            <a:extLst>
              <a:ext uri="{FF2B5EF4-FFF2-40B4-BE49-F238E27FC236}">
                <a16:creationId xmlns:a16="http://schemas.microsoft.com/office/drawing/2014/main" id="{268BFE68-CF8B-4DF8-64A7-989D3D7147F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556" r:id="rId1"/>
    <p:sldLayoutId id="2147486564" r:id="rId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8ACA367A-882D-7192-B17B-44C2A3D2CE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8" name="圓角矩形 7">
            <a:extLst>
              <a:ext uri="{FF2B5EF4-FFF2-40B4-BE49-F238E27FC236}">
                <a16:creationId xmlns:a16="http://schemas.microsoft.com/office/drawing/2014/main" id="{A38EBA1D-A29F-EDA1-7BB2-9C61F6B0300E}"/>
              </a:ext>
            </a:extLst>
          </p:cNvPr>
          <p:cNvSpPr/>
          <p:nvPr/>
        </p:nvSpPr>
        <p:spPr>
          <a:xfrm>
            <a:off x="84668" y="69850"/>
            <a:ext cx="12018433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1028" name="標題版面配置區 21">
            <a:extLst>
              <a:ext uri="{FF2B5EF4-FFF2-40B4-BE49-F238E27FC236}">
                <a16:creationId xmlns:a16="http://schemas.microsoft.com/office/drawing/2014/main" id="{7A5413F6-6096-01DE-B28D-A1F8553331A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219200" y="274638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1029" name="文字版面配置區 12">
            <a:extLst>
              <a:ext uri="{FF2B5EF4-FFF2-40B4-BE49-F238E27FC236}">
                <a16:creationId xmlns:a16="http://schemas.microsoft.com/office/drawing/2014/main" id="{42ADAA46-1516-E7C5-92A1-B9503EA074B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219200" y="1447800"/>
            <a:ext cx="10363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14" name="日期版面配置區 13">
            <a:extLst>
              <a:ext uri="{FF2B5EF4-FFF2-40B4-BE49-F238E27FC236}">
                <a16:creationId xmlns:a16="http://schemas.microsoft.com/office/drawing/2014/main" id="{3BABAF81-C92D-D039-F2FD-9F301A2F58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89E99CF-25A6-4354-9A25-97778A91EF03}" type="datetime1">
              <a:rPr lang="zh-TW" altLang="en-US"/>
              <a:pPr>
                <a:defRPr/>
              </a:pPr>
              <a:t>2024/10/25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263C295-83C0-24B3-8214-0782E42423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" name="投影片編號版面配置區 22">
            <a:extLst>
              <a:ext uri="{FF2B5EF4-FFF2-40B4-BE49-F238E27FC236}">
                <a16:creationId xmlns:a16="http://schemas.microsoft.com/office/drawing/2014/main" id="{E6CE4E58-7DDF-F2CF-81B2-432A9B4196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4733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  <a:noAutofit/>
          </a:bodyPr>
          <a:lstStyle>
            <a:lvl1pPr algn="ctr" eaLnBrk="1" hangingPunct="1">
              <a:defRPr kumimoji="0" sz="140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477A85AA-6901-49A4-8B15-B60C7FA1975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pic>
        <p:nvPicPr>
          <p:cNvPr id="1033" name="Picture 13" descr="PPT-2">
            <a:extLst>
              <a:ext uri="{FF2B5EF4-FFF2-40B4-BE49-F238E27FC236}">
                <a16:creationId xmlns:a16="http://schemas.microsoft.com/office/drawing/2014/main" id="{37EDA9CC-080B-1272-0277-96202D80A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4">
            <a:extLst>
              <a:ext uri="{FF2B5EF4-FFF2-40B4-BE49-F238E27FC236}">
                <a16:creationId xmlns:a16="http://schemas.microsoft.com/office/drawing/2014/main" id="{EC591AF3-19AB-CD23-F56F-F2E37EC863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640" r:id="rId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973BE4E2-D419-379C-FF06-550F961007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8501" y="1785938"/>
            <a:ext cx="5707063" cy="1808162"/>
          </a:xfrm>
        </p:spPr>
        <p:txBody>
          <a:bodyPr/>
          <a:lstStyle/>
          <a:p>
            <a:pPr eaLnBrk="1" hangingPunct="1"/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爐管新人學習進度報告</a:t>
            </a:r>
          </a:p>
        </p:txBody>
      </p:sp>
      <p:sp>
        <p:nvSpPr>
          <p:cNvPr id="8195" name="TextBox 2">
            <a:extLst>
              <a:ext uri="{FF2B5EF4-FFF2-40B4-BE49-F238E27FC236}">
                <a16:creationId xmlns:a16="http://schemas.microsoft.com/office/drawing/2014/main" id="{0AA403FC-31D4-B034-8843-465897B92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4313" y="3929064"/>
            <a:ext cx="432276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2024.10.07</a:t>
            </a:r>
            <a:r>
              <a:rPr lang="zh-TW" alt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~</a:t>
            </a:r>
            <a:r>
              <a:rPr lang="zh-TW" alt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8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2024.10.18</a:t>
            </a:r>
            <a:endParaRPr lang="zh-TW" altLang="en-US" sz="28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933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626" y="1813387"/>
            <a:ext cx="3486180" cy="42390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11" y="1813387"/>
            <a:ext cx="4117071" cy="42390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012" y="1813387"/>
            <a:ext cx="3173614" cy="423906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8D5F6E8C-74A9-A9FC-21BA-F029C177A0A6}"/>
              </a:ext>
            </a:extLst>
          </p:cNvPr>
          <p:cNvSpPr txBox="1"/>
          <p:nvPr/>
        </p:nvSpPr>
        <p:spPr bwMode="auto">
          <a:xfrm>
            <a:off x="2825646" y="1121621"/>
            <a:ext cx="83428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TW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清潔及安裝</a:t>
            </a:r>
            <a:r>
              <a:rPr lang="en-US" altLang="zh-TW" sz="2800" dirty="0"/>
              <a:t>injector cap</a:t>
            </a:r>
            <a:r>
              <a:rPr lang="zh-TW" altLang="en-US" sz="2800" dirty="0"/>
              <a:t>和</a:t>
            </a:r>
            <a:r>
              <a:rPr lang="en-US" altLang="zh-TW" sz="2800" dirty="0"/>
              <a:t>120 injector</a:t>
            </a:r>
            <a:r>
              <a:rPr lang="zh-TW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89867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92" y="540301"/>
            <a:ext cx="3111494" cy="51884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288" y="540301"/>
            <a:ext cx="3452473" cy="51768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27377" y="1646070"/>
            <a:ext cx="5188416" cy="2953798"/>
          </a:xfrm>
          <a:prstGeom prst="rect">
            <a:avLst/>
          </a:prstGeom>
        </p:spPr>
      </p:pic>
      <p:sp>
        <p:nvSpPr>
          <p:cNvPr id="2" name="文字方塊 4">
            <a:extLst>
              <a:ext uri="{FF2B5EF4-FFF2-40B4-BE49-F238E27FC236}">
                <a16:creationId xmlns:a16="http://schemas.microsoft.com/office/drawing/2014/main" id="{51FEA805-2BE6-88F9-E428-1D62875F70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3406" y="5953384"/>
            <a:ext cx="50307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pPr eaLnBrk="1" hangingPunct="1"/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註：放置內外管治具時皆須注意是否有對準缺口</a:t>
            </a:r>
          </a:p>
        </p:txBody>
      </p:sp>
    </p:spTree>
    <p:extLst>
      <p:ext uri="{BB962C8B-B14F-4D97-AF65-F5344CB8AC3E}">
        <p14:creationId xmlns:p14="http://schemas.microsoft.com/office/powerpoint/2010/main" val="2859326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16" y="762780"/>
            <a:ext cx="3540796" cy="29478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412" y="762780"/>
            <a:ext cx="2934032" cy="28633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715" y="780415"/>
            <a:ext cx="3213670" cy="2863353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37DF233-631D-D87C-0520-6C087892E484}"/>
              </a:ext>
            </a:extLst>
          </p:cNvPr>
          <p:cNvSpPr txBox="1"/>
          <p:nvPr/>
        </p:nvSpPr>
        <p:spPr bwMode="auto">
          <a:xfrm>
            <a:off x="955574" y="239560"/>
            <a:ext cx="79097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TW" altLang="en-US" sz="2800" dirty="0">
                <a:cs typeface="Arial" panose="020B0604020202020204" pitchFamily="34" charset="0"/>
              </a:rPr>
              <a:t>裝上</a:t>
            </a:r>
            <a:r>
              <a:rPr lang="en-US" altLang="zh-TW" sz="2800" dirty="0">
                <a:cs typeface="Arial" panose="020B0604020202020204" pitchFamily="34" charset="0"/>
              </a:rPr>
              <a:t>950</a:t>
            </a:r>
            <a:r>
              <a:rPr lang="zh-TW" altLang="en-US" sz="2800" dirty="0">
                <a:cs typeface="Arial" panose="020B0604020202020204" pitchFamily="34" charset="0"/>
              </a:rPr>
              <a:t>和</a:t>
            </a:r>
            <a:r>
              <a:rPr lang="en-US" altLang="zh-TW" sz="2800" dirty="0"/>
              <a:t>310 injector and pressure bellow</a:t>
            </a:r>
            <a:endParaRPr lang="en-US" sz="280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95D85D9-212B-3FDE-019A-BA064E44C4B1}"/>
              </a:ext>
            </a:extLst>
          </p:cNvPr>
          <p:cNvSpPr txBox="1"/>
          <p:nvPr/>
        </p:nvSpPr>
        <p:spPr bwMode="auto">
          <a:xfrm>
            <a:off x="3040613" y="5815975"/>
            <a:ext cx="412587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>
              <a:buFont typeface="Wingdings 2" panose="05020102010507070707" pitchFamily="18" charset="2"/>
              <a:buNone/>
            </a:pPr>
            <a:r>
              <a:rPr kumimoji="0" lang="zh-TW" altLang="en-US" sz="2800" dirty="0"/>
              <a:t>裝上</a:t>
            </a:r>
            <a:r>
              <a:rPr lang="en-US" sz="2800" kern="12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Vacuum Pipe</a:t>
            </a:r>
            <a:r>
              <a:rPr lang="zh-TW" altLang="en-US" sz="2800" kern="12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跟</a:t>
            </a:r>
            <a:r>
              <a:rPr lang="en-US" altLang="zh-TW" sz="2800" dirty="0">
                <a:cs typeface="Arial" panose="020B0604020202020204" pitchFamily="34" charset="0"/>
              </a:rPr>
              <a:t>bellow</a:t>
            </a:r>
            <a:endParaRPr kumimoji="0" lang="en-US" sz="280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1847539-9BA3-4D23-9FFC-C6546760262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59"/>
          <a:stretch/>
        </p:blipFill>
        <p:spPr>
          <a:xfrm>
            <a:off x="7166486" y="3821905"/>
            <a:ext cx="4398497" cy="286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187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13" y="1885883"/>
            <a:ext cx="4712358" cy="41352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113" y="1885883"/>
            <a:ext cx="5085303" cy="4288706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 rot="19226482">
            <a:off x="10214399" y="4766662"/>
            <a:ext cx="286247" cy="417842"/>
          </a:xfrm>
          <a:prstGeom prst="leftArrow">
            <a:avLst>
              <a:gd name="adj1" fmla="val 50000"/>
              <a:gd name="adj2" fmla="val 43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2EB1BE-8CD9-0BAF-2A35-C12D48BCEEE8}"/>
              </a:ext>
            </a:extLst>
          </p:cNvPr>
          <p:cNvSpPr txBox="1"/>
          <p:nvPr/>
        </p:nvSpPr>
        <p:spPr bwMode="auto">
          <a:xfrm>
            <a:off x="3675018" y="1105989"/>
            <a:ext cx="462819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>
              <a:buFont typeface="Wingdings 2" panose="05020102010507070707" pitchFamily="18" charset="2"/>
              <a:buNone/>
            </a:pPr>
            <a:r>
              <a:rPr kumimoji="0" lang="zh-TW" altLang="en-US" sz="3200" dirty="0"/>
              <a:t>清潔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cap</a:t>
            </a:r>
            <a:r>
              <a:rPr lang="zh-TW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及更換</a:t>
            </a:r>
            <a:r>
              <a:rPr lang="en-US" altLang="zh-TW" sz="3200" dirty="0"/>
              <a:t>230 O ring</a:t>
            </a:r>
            <a:endParaRPr kumimoji="0" lang="en-US" sz="3200" dirty="0"/>
          </a:p>
        </p:txBody>
      </p:sp>
    </p:spTree>
    <p:extLst>
      <p:ext uri="{BB962C8B-B14F-4D97-AF65-F5344CB8AC3E}">
        <p14:creationId xmlns:p14="http://schemas.microsoft.com/office/powerpoint/2010/main" val="88873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4651" y="1396030"/>
            <a:ext cx="4268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清潔擦拭後 放上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dust tray,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賓士盤 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428520" y="1380298"/>
            <a:ext cx="38298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放上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5 fins,7 fins and pedestal cover.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56" y="1902629"/>
            <a:ext cx="4774272" cy="37666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938" y="1902629"/>
            <a:ext cx="4581043" cy="376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43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99286" y="101125"/>
            <a:ext cx="44037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更換新的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Boat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097" y="1779841"/>
            <a:ext cx="47232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>
                <a:latin typeface="+mj-lt"/>
                <a:ea typeface="+mj-ea"/>
              </a:rPr>
              <a:t>check</a:t>
            </a:r>
            <a:r>
              <a:rPr lang="zh-TW" altLang="en-US" sz="1800" dirty="0">
                <a:latin typeface="+mj-lt"/>
                <a:ea typeface="+mj-ea"/>
              </a:rPr>
              <a:t>並調整</a:t>
            </a:r>
            <a:r>
              <a:rPr lang="en-US" altLang="zh-TW" sz="1800" dirty="0">
                <a:latin typeface="+mj-lt"/>
                <a:ea typeface="+mj-ea"/>
              </a:rPr>
              <a:t>Boat</a:t>
            </a:r>
            <a:r>
              <a:rPr lang="zh-TW" altLang="en-US" sz="1800" dirty="0">
                <a:latin typeface="+mj-lt"/>
                <a:ea typeface="+mj-ea"/>
              </a:rPr>
              <a:t>銜接於保溫筒之</a:t>
            </a:r>
            <a:r>
              <a:rPr lang="zh-TW" altLang="en-US" sz="1800" dirty="0">
                <a:solidFill>
                  <a:schemeClr val="accent1"/>
                </a:solidFill>
                <a:latin typeface="+mj-lt"/>
                <a:ea typeface="+mj-ea"/>
              </a:rPr>
              <a:t>正中間</a:t>
            </a:r>
            <a:endParaRPr lang="zh-TW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963" y="2349875"/>
            <a:ext cx="4223212" cy="43074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50"/>
          <a:stretch/>
        </p:blipFill>
        <p:spPr>
          <a:xfrm rot="5400000">
            <a:off x="-55323" y="1036731"/>
            <a:ext cx="4675659" cy="3543111"/>
          </a:xfrm>
          <a:prstGeom prst="rect">
            <a:avLst/>
          </a:prstGeom>
        </p:spPr>
      </p:pic>
      <p:pic>
        <p:nvPicPr>
          <p:cNvPr id="2051" name="Picture 16">
            <a:extLst>
              <a:ext uri="{FF2B5EF4-FFF2-40B4-BE49-F238E27FC236}">
                <a16:creationId xmlns:a16="http://schemas.microsoft.com/office/drawing/2014/main" id="{922FAA9E-178C-01D6-1D25-CD5F69683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573" y="2349875"/>
            <a:ext cx="3256766" cy="450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1381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47365" y="1303248"/>
            <a:ext cx="55486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Check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刮管是否會撞到</a:t>
            </a:r>
            <a:r>
              <a:rPr lang="en-US" altLang="zh-TW" sz="1800" dirty="0"/>
              <a:t>injector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和是否同心圓</a:t>
            </a:r>
            <a:endParaRPr lang="zh-TW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706" y="1672580"/>
            <a:ext cx="4637952" cy="4327641"/>
          </a:xfrm>
          <a:prstGeom prst="rect">
            <a:avLst/>
          </a:prstGeom>
        </p:spPr>
      </p:pic>
      <p:pic>
        <p:nvPicPr>
          <p:cNvPr id="3074" name="Picture 17">
            <a:extLst>
              <a:ext uri="{FF2B5EF4-FFF2-40B4-BE49-F238E27FC236}">
                <a16:creationId xmlns:a16="http://schemas.microsoft.com/office/drawing/2014/main" id="{8987629A-1F00-40A1-D247-737FBBA3B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109" y="1822984"/>
            <a:ext cx="4985513" cy="4327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4B65A180-780C-6665-D0FD-BAF8F689C79D}"/>
              </a:ext>
            </a:extLst>
          </p:cNvPr>
          <p:cNvSpPr txBox="1"/>
          <p:nvPr/>
        </p:nvSpPr>
        <p:spPr bwMode="auto">
          <a:xfrm>
            <a:off x="6909345" y="1349415"/>
            <a:ext cx="451707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zh-TW" altLang="en-US" sz="1800" dirty="0">
                <a:latin typeface="+mj-lt"/>
              </a:rPr>
              <a:t>調整並</a:t>
            </a:r>
            <a:r>
              <a:rPr lang="en-US" altLang="zh-TW" sz="1800" dirty="0">
                <a:latin typeface="+mj-lt"/>
              </a:rPr>
              <a:t>Check </a:t>
            </a:r>
            <a:r>
              <a:rPr lang="zh-TW" altLang="en-US" sz="1800" dirty="0">
                <a:latin typeface="+mj-lt"/>
              </a:rPr>
              <a:t> </a:t>
            </a:r>
            <a:r>
              <a:rPr lang="en-US" altLang="zh-TW" sz="1800" dirty="0">
                <a:latin typeface="+mj-lt"/>
              </a:rPr>
              <a:t>Boat</a:t>
            </a:r>
            <a:r>
              <a:rPr lang="zh-TW" altLang="en-US" sz="1800" dirty="0">
                <a:latin typeface="+mj-lt"/>
              </a:rPr>
              <a:t>在承接過程中，</a:t>
            </a:r>
            <a:r>
              <a:rPr lang="zh-TW" altLang="en-US" sz="1800" dirty="0">
                <a:solidFill>
                  <a:srgbClr val="FF0000"/>
                </a:solidFill>
                <a:latin typeface="+mj-lt"/>
              </a:rPr>
              <a:t>有無晃動</a:t>
            </a:r>
            <a:endParaRPr lang="en-US" altLang="zh-TW" sz="1800" dirty="0">
              <a:solidFill>
                <a:srgbClr val="FF0000"/>
              </a:solidFill>
              <a:latin typeface="+mj-lt"/>
            </a:endParaRPr>
          </a:p>
          <a:p>
            <a:pPr algn="l">
              <a:buFont typeface="Wingdings 2" panose="05020102010507070707" pitchFamily="18" charset="2"/>
              <a:buNone/>
            </a:pP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246672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98143" y="951580"/>
            <a:ext cx="4403777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Check</a:t>
            </a:r>
            <a:r>
              <a:rPr lang="zh-TW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並調整</a:t>
            </a: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lock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470" y="1569776"/>
            <a:ext cx="6319124" cy="466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67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43817F0-615A-42AE-03E0-F55DFD55D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91F85D-47E0-47FB-8D3F-5A0955AC54FB}" type="slidenum">
              <a:rPr lang="zh-TW" altLang="en-US" smtClean="0"/>
              <a:pPr>
                <a:defRPr/>
              </a:pPr>
              <a:t>18</a:t>
            </a:fld>
            <a:endParaRPr lang="zh-TW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3961D-030D-4177-6E01-E7647F9F8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33" y="2323822"/>
            <a:ext cx="5717050" cy="3886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BD6E25A-EBD5-0EA5-EF89-F051AB9A1625}"/>
              </a:ext>
            </a:extLst>
          </p:cNvPr>
          <p:cNvSpPr txBox="1"/>
          <p:nvPr/>
        </p:nvSpPr>
        <p:spPr bwMode="auto">
          <a:xfrm>
            <a:off x="340099" y="901777"/>
            <a:ext cx="6098344" cy="127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eaLnBrk="1" hangingPunct="1">
              <a:spcBef>
                <a:spcPts val="575"/>
              </a:spcBef>
              <a:buClr>
                <a:schemeClr val="accent1"/>
              </a:buClr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FORK-5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移至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CASSETTE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前時按暫停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CHECK FORK-5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是否會撞到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WAFER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，確定不會碰撞時解除暫停</a:t>
            </a:r>
          </a:p>
          <a:p>
            <a:pPr lvl="1" eaLnBrk="1" hangingPunct="1">
              <a:spcBef>
                <a:spcPts val="575"/>
              </a:spcBef>
              <a:buClr>
                <a:schemeClr val="accent1"/>
              </a:buClr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FORK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完全伸入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CASSETTE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而未抓起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WAFER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時按暫停鈕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CHECK FORK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位置是否在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WAFER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WAFER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中間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77AB5FB-1195-BF04-6D4E-B8350FB20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383" y="2209124"/>
            <a:ext cx="2965602" cy="391645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B45FB7A-DCB6-0294-8F70-FA594B20B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6880" y="4163343"/>
            <a:ext cx="2060787" cy="204695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5AEF9392-CEBC-4D46-0A0E-ECBF56E2934B}"/>
              </a:ext>
            </a:extLst>
          </p:cNvPr>
          <p:cNvSpPr txBox="1"/>
          <p:nvPr/>
        </p:nvSpPr>
        <p:spPr bwMode="auto">
          <a:xfrm>
            <a:off x="6450102" y="1063788"/>
            <a:ext cx="5753556" cy="190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eaLnBrk="1" hangingPunct="1">
              <a:spcBef>
                <a:spcPts val="575"/>
              </a:spcBef>
              <a:buClr>
                <a:schemeClr val="accent1"/>
              </a:buClr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WAFER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入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BOAT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而未置於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BOAT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上時按下暫停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CHECK WAFER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BOAT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的高低位置 </a:t>
            </a:r>
          </a:p>
          <a:p>
            <a:pPr lvl="1" eaLnBrk="1" hangingPunct="1">
              <a:spcBef>
                <a:spcPts val="575"/>
              </a:spcBef>
              <a:buClr>
                <a:schemeClr val="accent1"/>
              </a:buClr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解除暫停後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WAFER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置於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BOAT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上而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FORK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未移出時再次按下暫停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CHECK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高低位置 </a:t>
            </a:r>
          </a:p>
          <a:p>
            <a:pPr lvl="1" eaLnBrk="1" hangingPunct="1">
              <a:spcBef>
                <a:spcPts val="575"/>
              </a:spcBef>
              <a:buClr>
                <a:schemeClr val="accent1"/>
              </a:buClr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解除暫停後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,FORK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快移出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WAFER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時再次按下暫停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CHECK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高低位置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651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76E63A1-DCF5-47F7-BE1A-E1AA724BE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91F85D-47E0-47FB-8D3F-5A0955AC54FB}" type="slidenum">
              <a:rPr lang="zh-TW" altLang="en-US" smtClean="0"/>
              <a:pPr>
                <a:defRPr/>
              </a:pPr>
              <a:t>19</a:t>
            </a:fld>
            <a:endParaRPr lang="zh-TW" alt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ED1DC8F-7476-A17B-A732-EBB50CD8B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98" y="2277319"/>
            <a:ext cx="4416741" cy="267354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9">
            <a:extLst>
              <a:ext uri="{FF2B5EF4-FFF2-40B4-BE49-F238E27FC236}">
                <a16:creationId xmlns:a16="http://schemas.microsoft.com/office/drawing/2014/main" id="{D3B151FF-4E7C-48D6-6EC9-3B50097BD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703" y="2140715"/>
            <a:ext cx="4921701" cy="3394921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89AC738-2DAA-1B10-DA57-5A4F467EF5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496564"/>
              </p:ext>
            </p:extLst>
          </p:nvPr>
        </p:nvGraphicFramePr>
        <p:xfrm>
          <a:off x="7563729" y="5769212"/>
          <a:ext cx="2501900" cy="633412"/>
        </p:xfrm>
        <a:graphic>
          <a:graphicData uri="http://schemas.openxmlformats.org/drawingml/2006/table">
            <a:tbl>
              <a:tblPr/>
              <a:tblGrid>
                <a:gridCol w="2501900">
                  <a:extLst>
                    <a:ext uri="{9D8B030D-6E8A-4147-A177-3AD203B41FA5}">
                      <a16:colId xmlns:a16="http://schemas.microsoft.com/office/drawing/2014/main" val="3782556595"/>
                    </a:ext>
                  </a:extLst>
                </a:gridCol>
              </a:tblGrid>
              <a:tr h="31670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Leak rate </a:t>
                      </a:r>
                    </a:p>
                  </a:txBody>
                  <a:tcPr marL="9525" marR="9525" marT="95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0363173"/>
                  </a:ext>
                </a:extLst>
              </a:tr>
              <a:tr h="31670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SPEC: </a:t>
                      </a:r>
                      <a:r>
                        <a:rPr lang="zh-TW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≦</a:t>
                      </a:r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 0.00Torr</a:t>
                      </a:r>
                      <a:r>
                        <a:rPr lang="zh-TW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 </a:t>
                      </a:r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/</a:t>
                      </a:r>
                      <a:r>
                        <a:rPr lang="zh-TW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 </a:t>
                      </a:r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130sec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851888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EDB89A9F-7FBA-4742-DB74-068B00BD3861}"/>
              </a:ext>
            </a:extLst>
          </p:cNvPr>
          <p:cNvSpPr txBox="1"/>
          <p:nvPr/>
        </p:nvSpPr>
        <p:spPr bwMode="auto">
          <a:xfrm>
            <a:off x="3629309" y="1322364"/>
            <a:ext cx="442678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>
              <a:buFont typeface="Wingdings 2" panose="05020102010507070707" pitchFamily="18" charset="2"/>
              <a:buNone/>
            </a:pPr>
            <a:r>
              <a:rPr kumimoji="0" lang="zh-TW" altLang="en-US" sz="3200" dirty="0"/>
              <a:t>低溫和高溫</a:t>
            </a:r>
            <a:r>
              <a:rPr kumimoji="0" lang="en-US" altLang="zh-TW" sz="3200" dirty="0"/>
              <a:t>Purge</a:t>
            </a:r>
            <a:r>
              <a:rPr kumimoji="0" lang="zh-TW" altLang="en-US" sz="3200" dirty="0"/>
              <a:t>跟測漏</a:t>
            </a:r>
            <a:endParaRPr kumimoji="0" lang="en-US" sz="3200" dirty="0"/>
          </a:p>
        </p:txBody>
      </p:sp>
    </p:spTree>
    <p:extLst>
      <p:ext uri="{BB962C8B-B14F-4D97-AF65-F5344CB8AC3E}">
        <p14:creationId xmlns:p14="http://schemas.microsoft.com/office/powerpoint/2010/main" val="3362434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標題 1">
            <a:extLst>
              <a:ext uri="{FF2B5EF4-FFF2-40B4-BE49-F238E27FC236}">
                <a16:creationId xmlns:a16="http://schemas.microsoft.com/office/drawing/2014/main" id="{2FEE92D0-4D5D-5396-1EE0-2AED1E8D2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報告內容</a:t>
            </a:r>
          </a:p>
        </p:txBody>
      </p:sp>
      <p:sp>
        <p:nvSpPr>
          <p:cNvPr id="10243" name="內容版面配置區 2">
            <a:extLst>
              <a:ext uri="{FF2B5EF4-FFF2-40B4-BE49-F238E27FC236}">
                <a16:creationId xmlns:a16="http://schemas.microsoft.com/office/drawing/2014/main" id="{4813D479-8C75-6C8A-D2D6-76560027E02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z="2800" dirty="0">
                <a:latin typeface="+mj-ea"/>
                <a:ea typeface="+mj-ea"/>
              </a:rPr>
              <a:t>一、兩週內學習內容</a:t>
            </a:r>
            <a:endParaRPr lang="en-US" altLang="zh-TW" sz="2800" dirty="0">
              <a:latin typeface="+mj-ea"/>
              <a:ea typeface="+mj-ea"/>
            </a:endParaRPr>
          </a:p>
          <a:p>
            <a:pPr>
              <a:defRPr/>
            </a:pPr>
            <a:r>
              <a:rPr lang="zh-TW" altLang="en-US" sz="2800" dirty="0">
                <a:latin typeface="+mj-ea"/>
                <a:ea typeface="+mj-ea"/>
              </a:rPr>
              <a:t>二、</a:t>
            </a:r>
            <a:r>
              <a:rPr lang="en-US" altLang="zh-TW" sz="2800" dirty="0">
                <a:latin typeface="+mj-ea"/>
                <a:ea typeface="+mj-ea"/>
              </a:rPr>
              <a:t>LP:</a:t>
            </a:r>
            <a:r>
              <a:rPr lang="zh-TW" altLang="en-US" sz="2800" dirty="0">
                <a:latin typeface="+mj-ea"/>
                <a:ea typeface="+mj-ea"/>
              </a:rPr>
              <a:t>管內構造</a:t>
            </a:r>
            <a:endParaRPr kumimoji="0" lang="en-US" sz="2800" dirty="0">
              <a:latin typeface="+mj-ea"/>
              <a:ea typeface="+mj-ea"/>
            </a:endParaRPr>
          </a:p>
          <a:p>
            <a:pPr>
              <a:defRPr/>
            </a:pPr>
            <a:r>
              <a:rPr lang="zh-TW" altLang="en-US" sz="2800" dirty="0">
                <a:latin typeface="+mj-ea"/>
                <a:ea typeface="+mj-ea"/>
              </a:rPr>
              <a:t>三、</a:t>
            </a:r>
            <a:r>
              <a:rPr lang="en-US" altLang="zh-TW" sz="2800" dirty="0">
                <a:latin typeface="+mj-ea"/>
                <a:ea typeface="+mj-ea"/>
              </a:rPr>
              <a:t>POLY 1PM</a:t>
            </a:r>
            <a:r>
              <a:rPr lang="zh-TW" altLang="en-US" sz="2800" dirty="0">
                <a:latin typeface="+mj-ea"/>
                <a:ea typeface="+mj-ea"/>
              </a:rPr>
              <a:t>大致流程</a:t>
            </a:r>
            <a:endParaRPr lang="en-US" altLang="zh-TW" sz="2800" dirty="0">
              <a:latin typeface="+mj-ea"/>
              <a:ea typeface="+mj-ea"/>
            </a:endParaRPr>
          </a:p>
          <a:p>
            <a:pPr>
              <a:defRPr/>
            </a:pPr>
            <a:r>
              <a:rPr lang="zh-TW" altLang="en-US" sz="2800" dirty="0">
                <a:latin typeface="+mj-ea"/>
                <a:ea typeface="+mj-ea"/>
              </a:rPr>
              <a:t>四、</a:t>
            </a:r>
            <a:r>
              <a:rPr lang="en-US" altLang="zh-TW" sz="2800" dirty="0">
                <a:latin typeface="+mj-ea"/>
                <a:ea typeface="+mj-ea"/>
              </a:rPr>
              <a:t>1PM</a:t>
            </a:r>
            <a:r>
              <a:rPr lang="zh-TW" altLang="en-US" sz="2800" dirty="0">
                <a:latin typeface="+mj-ea"/>
                <a:ea typeface="+mj-ea"/>
              </a:rPr>
              <a:t>內容</a:t>
            </a:r>
            <a:endParaRPr lang="en-US" altLang="zh-TW" sz="2800" dirty="0">
              <a:latin typeface="+mj-ea"/>
              <a:ea typeface="+mj-ea"/>
            </a:endParaRPr>
          </a:p>
          <a:p>
            <a:pPr marL="0" indent="0">
              <a:buNone/>
              <a:defRPr/>
            </a:pPr>
            <a:endParaRPr lang="en-US" altLang="zh-TW" sz="2800" dirty="0">
              <a:latin typeface="+mj-ea"/>
              <a:ea typeface="+mj-ea"/>
            </a:endParaRPr>
          </a:p>
          <a:p>
            <a:pPr>
              <a:defRPr/>
            </a:pPr>
            <a:endParaRPr lang="en-US" altLang="zh-TW" sz="2800" dirty="0">
              <a:latin typeface="+mj-ea"/>
              <a:ea typeface="+mj-ea"/>
            </a:endParaRPr>
          </a:p>
        </p:txBody>
      </p:sp>
      <p:sp>
        <p:nvSpPr>
          <p:cNvPr id="2" name="投影片編號版面配置區 2">
            <a:extLst>
              <a:ext uri="{FF2B5EF4-FFF2-40B4-BE49-F238E27FC236}">
                <a16:creationId xmlns:a16="http://schemas.microsoft.com/office/drawing/2014/main" id="{E9B7D680-B817-FD97-EE24-006B8B88AAD6}"/>
              </a:ext>
            </a:extLst>
          </p:cNvPr>
          <p:cNvSpPr txBox="1">
            <a:spLocks/>
          </p:cNvSpPr>
          <p:nvPr/>
        </p:nvSpPr>
        <p:spPr bwMode="auto">
          <a:xfrm>
            <a:off x="304800" y="6238875"/>
            <a:ext cx="609600" cy="457200"/>
          </a:xfrm>
          <a:prstGeom prst="ellipse">
            <a:avLst/>
          </a:prstGeom>
          <a:solidFill>
            <a:schemeClr val="accent1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kumimoji="1" sz="14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1pPr>
            <a:lvl2pPr marL="742950" indent="-28575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2pPr>
            <a:lvl3pPr marL="1143000" indent="-228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3pPr>
            <a:lvl4pPr marL="1600200" indent="-228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4pPr>
            <a:lvl5pPr marL="2057400" indent="-228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r>
              <a:rPr kumimoji="0" lang="en-US" altLang="zh-TW" dirty="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4</a:t>
            </a:r>
            <a:endParaRPr kumimoji="0" lang="zh-TW" altLang="en-US" dirty="0">
              <a:solidFill>
                <a:srgbClr val="FFFFFF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88466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701099-6444-40B5-EEDC-C7EEEF214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91F85D-47E0-47FB-8D3F-5A0955AC54FB}" type="slidenum">
              <a:rPr lang="zh-TW" altLang="en-US" smtClean="0"/>
              <a:pPr>
                <a:defRPr/>
              </a:pPr>
              <a:t>20</a:t>
            </a:fld>
            <a:endParaRPr lang="zh-TW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B170D67-EDBB-C3B7-D7E2-1AD5D6D35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140" y="2103341"/>
            <a:ext cx="6521720" cy="410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BE2C62F-89DD-76C0-3285-23A65E1E4DDE}"/>
              </a:ext>
            </a:extLst>
          </p:cNvPr>
          <p:cNvSpPr txBox="1"/>
          <p:nvPr/>
        </p:nvSpPr>
        <p:spPr bwMode="auto">
          <a:xfrm>
            <a:off x="4505774" y="1322364"/>
            <a:ext cx="25186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>
              <a:buFont typeface="Wingdings 2" panose="05020102010507070707" pitchFamily="18" charset="2"/>
              <a:buNone/>
            </a:pPr>
            <a:r>
              <a:rPr kumimoji="0" lang="zh-TW" altLang="en-US" sz="3600" dirty="0"/>
              <a:t>裝上</a:t>
            </a:r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shutter</a:t>
            </a:r>
            <a:endParaRPr kumimoji="0" lang="en-US" sz="3600" dirty="0"/>
          </a:p>
        </p:txBody>
      </p:sp>
    </p:spTree>
    <p:extLst>
      <p:ext uri="{BB962C8B-B14F-4D97-AF65-F5344CB8AC3E}">
        <p14:creationId xmlns:p14="http://schemas.microsoft.com/office/powerpoint/2010/main" val="4230750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A11D112-6E92-C9DC-2E44-D45D7DA53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91F85D-47E0-47FB-8D3F-5A0955AC54FB}" type="slidenum">
              <a:rPr lang="zh-TW" altLang="en-US" smtClean="0"/>
              <a:pPr>
                <a:defRPr/>
              </a:pPr>
              <a:t>21</a:t>
            </a:fld>
            <a:endParaRPr lang="zh-TW" alt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2B3019C-A870-7FF7-C2C5-9A0EEE76A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192" y="2719827"/>
            <a:ext cx="5241808" cy="309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7C5EFE72-96BA-F35F-51DB-3C188EE61AD6}"/>
              </a:ext>
            </a:extLst>
          </p:cNvPr>
          <p:cNvSpPr txBox="1"/>
          <p:nvPr/>
        </p:nvSpPr>
        <p:spPr bwMode="auto">
          <a:xfrm>
            <a:off x="1406769" y="1885071"/>
            <a:ext cx="38657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>
              <a:buFont typeface="Wingdings 2" panose="05020102010507070707" pitchFamily="18" charset="2"/>
              <a:buNone/>
            </a:pPr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Run Coating</a:t>
            </a:r>
            <a:r>
              <a:rPr lang="zh-TW" sz="32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微軟正黑體" panose="020B0604030504040204" pitchFamily="34" charset="-120"/>
              </a:rPr>
              <a:t>的程式</a:t>
            </a:r>
            <a:endParaRPr kumimoji="0" lang="en-US" sz="3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699BA74-AADA-1E3F-C568-9A66FABB524C}"/>
              </a:ext>
            </a:extLst>
          </p:cNvPr>
          <p:cNvSpPr/>
          <p:nvPr/>
        </p:nvSpPr>
        <p:spPr>
          <a:xfrm>
            <a:off x="6935372" y="2719826"/>
            <a:ext cx="4557932" cy="30901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cs typeface="新細明體" panose="02020500000000000000" pitchFamily="18" charset="-120"/>
              </a:rPr>
              <a:t>EA            </a:t>
            </a:r>
          </a:p>
          <a:p>
            <a:pPr algn="ctr"/>
            <a:r>
              <a:rPr lang="en-US" sz="4000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cs typeface="新細明體" panose="02020500000000000000" pitchFamily="18" charset="-120"/>
              </a:rPr>
              <a:t> TEST RUN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71561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5579E11-A642-473B-27CF-6B978DB9B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4258" y="6184900"/>
            <a:ext cx="609600" cy="457200"/>
          </a:xfrm>
        </p:spPr>
        <p:txBody>
          <a:bodyPr/>
          <a:lstStyle/>
          <a:p>
            <a:pPr>
              <a:defRPr/>
            </a:pPr>
            <a:fld id="{A991F85D-47E0-47FB-8D3F-5A0955AC54FB}" type="slidenum">
              <a:rPr lang="zh-TW" altLang="en-US" smtClean="0"/>
              <a:pPr>
                <a:defRPr/>
              </a:pPr>
              <a:t>22</a:t>
            </a:fld>
            <a:endParaRPr lang="zh-TW" altLang="en-US" dirty="0"/>
          </a:p>
        </p:txBody>
      </p:sp>
      <p:pic>
        <p:nvPicPr>
          <p:cNvPr id="5" name="圖片 4" descr="一張含有 文字, 螢幕擷取畫面, 鮮豔, 平行 的圖片&#10;&#10;自動產生的描述">
            <a:extLst>
              <a:ext uri="{FF2B5EF4-FFF2-40B4-BE49-F238E27FC236}">
                <a16:creationId xmlns:a16="http://schemas.microsoft.com/office/drawing/2014/main" id="{6D799D4F-0B78-4E4A-948B-2033C10EA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416" y="94784"/>
            <a:ext cx="6211167" cy="666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627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投影片編號版面配置區 1">
            <a:extLst>
              <a:ext uri="{FF2B5EF4-FFF2-40B4-BE49-F238E27FC236}">
                <a16:creationId xmlns:a16="http://schemas.microsoft.com/office/drawing/2014/main" id="{692D73E6-E221-257E-17F2-53B23C7199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84B716D-19B4-4083-9EF7-96DD20A15ACD}" type="slidenum">
              <a:rPr lang="zh-TW" altLang="en-US" sz="140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zh-TW" altLang="en-US" sz="1400">
              <a:solidFill>
                <a:srgbClr val="FFFFFF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E963379-95FD-37E0-9BA3-2322ABA67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525582"/>
              </p:ext>
            </p:extLst>
          </p:nvPr>
        </p:nvGraphicFramePr>
        <p:xfrm>
          <a:off x="2503738" y="957177"/>
          <a:ext cx="7500027" cy="547100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000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0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00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0786"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種類</a:t>
                      </a:r>
                      <a:endParaRPr lang="en-US" sz="1800" dirty="0"/>
                    </a:p>
                  </a:txBody>
                  <a:tcPr marT="45714" marB="45714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進度</a:t>
                      </a:r>
                      <a:endParaRPr lang="en-US" sz="1800" dirty="0"/>
                    </a:p>
                  </a:txBody>
                  <a:tcPr marT="45714" marB="45714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4" marB="45714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786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LP-P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SPM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100%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7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LP-P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BPM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70%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7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LP-T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SPM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100%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7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LP-T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BPM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60%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7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LP-N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SPM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100%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7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LP-N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BPM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60%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786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AP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QPM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10%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0786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AP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YPM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0786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POCL3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BPM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0786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WSIX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BPM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10%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0786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WSIX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MPM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0786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GRD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MPM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60%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90786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RTP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25PM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0%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9C4CA7A2-7224-73E3-60DE-BF3C65648D1B}"/>
              </a:ext>
            </a:extLst>
          </p:cNvPr>
          <p:cNvSpPr txBox="1"/>
          <p:nvPr/>
        </p:nvSpPr>
        <p:spPr bwMode="auto">
          <a:xfrm>
            <a:off x="2345985" y="249291"/>
            <a:ext cx="781553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>
              <a:buFont typeface="Wingdings 2" panose="05020102010507070707" pitchFamily="18" charset="2"/>
              <a:buNone/>
            </a:pPr>
            <a:r>
              <a:rPr kumimoji="0" lang="zh-TW" altLang="en-US" sz="4000" b="1" dirty="0">
                <a:latin typeface="+mj-ea"/>
                <a:ea typeface="+mj-ea"/>
              </a:rPr>
              <a:t>進度表</a:t>
            </a:r>
            <a:endParaRPr kumimoji="0" lang="en-US" sz="400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頁尾版面配置區 1">
            <a:extLst>
              <a:ext uri="{FF2B5EF4-FFF2-40B4-BE49-F238E27FC236}">
                <a16:creationId xmlns:a16="http://schemas.microsoft.com/office/drawing/2014/main" id="{74233E09-11AD-86E1-CEEB-9327A3BBEBB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14800" y="3055939"/>
            <a:ext cx="3962400" cy="746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4800" b="1" dirty="0">
                <a:solidFill>
                  <a:schemeClr val="accent4"/>
                </a:solidFill>
                <a:latin typeface="Berlin Sans FB Demi" panose="020E0802020502020306" pitchFamily="34" charset="0"/>
              </a:rPr>
              <a:t>~Ending~</a:t>
            </a:r>
          </a:p>
        </p:txBody>
      </p:sp>
      <p:sp>
        <p:nvSpPr>
          <p:cNvPr id="24579" name="投影片編號版面配置區 2">
            <a:extLst>
              <a:ext uri="{FF2B5EF4-FFF2-40B4-BE49-F238E27FC236}">
                <a16:creationId xmlns:a16="http://schemas.microsoft.com/office/drawing/2014/main" id="{941BA09D-0468-E5AF-42C5-5B95A381D10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EF569CDB-468C-4A72-B29E-58FC31A14B70}" type="slidenum">
              <a:rPr kumimoji="0" lang="zh-TW" altLang="en-US" smtClean="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24</a:t>
            </a:fld>
            <a:endParaRPr kumimoji="0" lang="zh-TW" altLang="en-US">
              <a:solidFill>
                <a:srgbClr val="FFFFFF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投影片編號版面配置區 2">
            <a:extLst>
              <a:ext uri="{FF2B5EF4-FFF2-40B4-BE49-F238E27FC236}">
                <a16:creationId xmlns:a16="http://schemas.microsoft.com/office/drawing/2014/main" id="{3F4C9F6C-26F0-5BB1-E009-01A973B02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7DEE56B9-7A52-44E9-BA47-A11447FC79AA}" type="slidenum">
              <a:rPr kumimoji="0" lang="zh-TW" altLang="en-US" smtClean="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3</a:t>
            </a:fld>
            <a:endParaRPr kumimoji="0" lang="zh-TW" altLang="en-US" dirty="0">
              <a:solidFill>
                <a:srgbClr val="FFFFFF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0304" name="TextBox 2">
            <a:extLst>
              <a:ext uri="{FF2B5EF4-FFF2-40B4-BE49-F238E27FC236}">
                <a16:creationId xmlns:a16="http://schemas.microsoft.com/office/drawing/2014/main" id="{4B45DB9C-8C79-DB98-423D-45DA79D5A2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01688" y="3929064"/>
            <a:ext cx="432276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2024.06.03</a:t>
            </a:r>
            <a:r>
              <a:rPr lang="zh-TW" altLang="en-US" sz="28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8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~</a:t>
            </a:r>
            <a:r>
              <a:rPr lang="zh-TW" altLang="en-US" sz="28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8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2024.06.14</a:t>
            </a:r>
            <a:endParaRPr lang="zh-TW" altLang="en-US" sz="280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0794E7C-4C19-67EB-C198-C9B7DB9AA7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79618"/>
              </p:ext>
            </p:extLst>
          </p:nvPr>
        </p:nvGraphicFramePr>
        <p:xfrm>
          <a:off x="706875" y="1152364"/>
          <a:ext cx="11167353" cy="5049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1764">
                  <a:extLst>
                    <a:ext uri="{9D8B030D-6E8A-4147-A177-3AD203B41FA5}">
                      <a16:colId xmlns:a16="http://schemas.microsoft.com/office/drawing/2014/main" val="499691193"/>
                    </a:ext>
                  </a:extLst>
                </a:gridCol>
                <a:gridCol w="3534357">
                  <a:extLst>
                    <a:ext uri="{9D8B030D-6E8A-4147-A177-3AD203B41FA5}">
                      <a16:colId xmlns:a16="http://schemas.microsoft.com/office/drawing/2014/main" val="2763126434"/>
                    </a:ext>
                  </a:extLst>
                </a:gridCol>
                <a:gridCol w="2898476">
                  <a:extLst>
                    <a:ext uri="{9D8B030D-6E8A-4147-A177-3AD203B41FA5}">
                      <a16:colId xmlns:a16="http://schemas.microsoft.com/office/drawing/2014/main" val="1514208284"/>
                    </a:ext>
                  </a:extLst>
                </a:gridCol>
                <a:gridCol w="2902756">
                  <a:extLst>
                    <a:ext uri="{9D8B030D-6E8A-4147-A177-3AD203B41FA5}">
                      <a16:colId xmlns:a16="http://schemas.microsoft.com/office/drawing/2014/main" val="3810114816"/>
                    </a:ext>
                  </a:extLst>
                </a:gridCol>
              </a:tblGrid>
              <a:tr h="51697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/>
                        <a:t>日期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/>
                        <a:t>課程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/>
                        <a:t>機台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/>
                        <a:t>內容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326607"/>
                  </a:ext>
                </a:extLst>
              </a:tr>
              <a:tr h="419025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2024/10/7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標楷體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LP-T3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1PM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426244"/>
                  </a:ext>
                </a:extLst>
              </a:tr>
              <a:tr h="4190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2024/10/8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標楷體"/>
                          <a:cs typeface="+mn-cs"/>
                        </a:rPr>
                        <a:t>None</a:t>
                      </a:r>
                      <a:endParaRPr kumimoji="0" lang="en-US" altLang="zh-TW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標楷體"/>
                        <a:ea typeface="標楷體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LP-T1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149379"/>
                  </a:ext>
                </a:extLst>
              </a:tr>
              <a:tr h="4190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2024/10/9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標楷體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標楷體"/>
                          <a:cs typeface="+mn-cs"/>
                        </a:rPr>
                        <a:t>None</a:t>
                      </a:r>
                      <a:endParaRPr kumimoji="0" lang="en-US" altLang="zh-TW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標楷體"/>
                        <a:ea typeface="標楷體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標楷體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3853667"/>
                  </a:ext>
                </a:extLst>
              </a:tr>
              <a:tr h="4190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2024/10/10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標楷體"/>
                          <a:cs typeface="+mn-cs"/>
                        </a:rPr>
                        <a:t>None</a:t>
                      </a:r>
                      <a:endParaRPr kumimoji="0" lang="en-US" altLang="zh-TW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標楷體"/>
                        <a:ea typeface="標楷體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標楷體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標楷體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733930"/>
                  </a:ext>
                </a:extLst>
              </a:tr>
              <a:tr h="4343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2024/10/11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標楷體"/>
                          <a:cs typeface="+mn-cs"/>
                        </a:rPr>
                        <a:t>None</a:t>
                      </a:r>
                      <a:endParaRPr kumimoji="0" lang="en-US" altLang="zh-TW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標楷體"/>
                        <a:ea typeface="標楷體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標楷體"/>
                          <a:cs typeface="+mn-cs"/>
                        </a:rPr>
                        <a:t>None</a:t>
                      </a:r>
                      <a:endParaRPr kumimoji="0" lang="en-US" altLang="zh-TW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標楷體"/>
                        <a:ea typeface="標楷體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標楷體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91825"/>
                  </a:ext>
                </a:extLst>
              </a:tr>
              <a:tr h="4838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2024/10/14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標楷體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+mj-ea"/>
                          <a:ea typeface="+mj-ea"/>
                        </a:rPr>
                        <a:t>LP-N3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974424"/>
                  </a:ext>
                </a:extLst>
              </a:tr>
              <a:tr h="4651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2024/10/15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 GRD-3 </a:t>
                      </a:r>
                      <a:r>
                        <a:rPr kumimoji="0" lang="en-US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&amp; OSC</a:t>
                      </a:r>
                      <a:br>
                        <a:rPr lang="zh-TW" altLang="en-US" b="0" dirty="0">
                          <a:latin typeface="+mj-ea"/>
                          <a:ea typeface="+mj-ea"/>
                        </a:rPr>
                      </a:br>
                      <a:r>
                        <a:rPr kumimoji="0" lang="en-US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PASTE &amp; RIP &amp; ADE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MPM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029885"/>
                  </a:ext>
                </a:extLst>
              </a:tr>
              <a:tr h="3949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2024/10/16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LP-T5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2PM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531898"/>
                  </a:ext>
                </a:extLst>
              </a:tr>
              <a:tr h="4190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2024/10/17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LP-P3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4PM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916339"/>
                  </a:ext>
                </a:extLst>
              </a:tr>
              <a:tr h="4838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2024/10/18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LP-P6</a:t>
                      </a:r>
                      <a:endParaRPr lang="en-US" sz="1800" b="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2PM</a:t>
                      </a:r>
                      <a:endParaRPr kumimoji="0" lang="en-US" sz="1800" b="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352506"/>
                  </a:ext>
                </a:extLst>
              </a:tr>
            </a:tbl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:a16="http://schemas.microsoft.com/office/drawing/2014/main" id="{7FB39DBB-7EAD-5FEF-E52C-AE0C297FC1CD}"/>
              </a:ext>
            </a:extLst>
          </p:cNvPr>
          <p:cNvSpPr txBox="1"/>
          <p:nvPr/>
        </p:nvSpPr>
        <p:spPr bwMode="auto">
          <a:xfrm>
            <a:off x="1810964" y="400544"/>
            <a:ext cx="895917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TW" altLang="en-US" sz="3600" dirty="0">
                <a:latin typeface="+mj-ea"/>
                <a:ea typeface="+mj-ea"/>
              </a:rPr>
              <a:t>兩週內學習內容</a:t>
            </a:r>
            <a:endParaRPr lang="en-US" altLang="zh-TW" sz="3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06676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4">
            <a:extLst>
              <a:ext uri="{FF2B5EF4-FFF2-40B4-BE49-F238E27FC236}">
                <a16:creationId xmlns:a16="http://schemas.microsoft.com/office/drawing/2014/main" id="{F2F58CCD-620F-4652-42DA-F3864CB7D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267" y="1990506"/>
            <a:ext cx="2097088" cy="371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Rectangle 15">
            <a:extLst>
              <a:ext uri="{FF2B5EF4-FFF2-40B4-BE49-F238E27FC236}">
                <a16:creationId xmlns:a16="http://schemas.microsoft.com/office/drawing/2014/main" id="{B1D1543E-1EA0-6715-0E60-1F998DABD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1568" y="2422305"/>
            <a:ext cx="36513" cy="34559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kumimoji="0" lang="zh-TW" altLang="en-US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0484" name="Rectangle 16">
            <a:extLst>
              <a:ext uri="{FF2B5EF4-FFF2-40B4-BE49-F238E27FC236}">
                <a16:creationId xmlns:a16="http://schemas.microsoft.com/office/drawing/2014/main" id="{30C86F60-4EE1-5D96-0903-3975D7AC6C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3505" y="2422305"/>
            <a:ext cx="36512" cy="34559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kumimoji="0" lang="zh-TW" altLang="en-US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0485" name="Rectangle 20">
            <a:extLst>
              <a:ext uri="{FF2B5EF4-FFF2-40B4-BE49-F238E27FC236}">
                <a16:creationId xmlns:a16="http://schemas.microsoft.com/office/drawing/2014/main" id="{D1518C04-88D8-0ED7-9320-3972F91B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6031" y="4727355"/>
            <a:ext cx="7937" cy="935038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kumimoji="0" lang="zh-TW" altLang="en-US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0486" name="Rectangle 21">
            <a:extLst>
              <a:ext uri="{FF2B5EF4-FFF2-40B4-BE49-F238E27FC236}">
                <a16:creationId xmlns:a16="http://schemas.microsoft.com/office/drawing/2014/main" id="{F278AB6B-668B-1249-FA08-1A3C25097E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0130" y="3214468"/>
            <a:ext cx="17462" cy="2735262"/>
          </a:xfrm>
          <a:prstGeom prst="rect">
            <a:avLst/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kumimoji="0" lang="zh-TW" altLang="en-US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0487" name="Rectangle 22">
            <a:extLst>
              <a:ext uri="{FF2B5EF4-FFF2-40B4-BE49-F238E27FC236}">
                <a16:creationId xmlns:a16="http://schemas.microsoft.com/office/drawing/2014/main" id="{B55A2F9D-1CE1-C582-E833-EECB2EE01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9405" y="4438430"/>
            <a:ext cx="17462" cy="1511300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kumimoji="0" lang="zh-TW" altLang="en-US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0488" name="Rectangle 31">
            <a:extLst>
              <a:ext uri="{FF2B5EF4-FFF2-40B4-BE49-F238E27FC236}">
                <a16:creationId xmlns:a16="http://schemas.microsoft.com/office/drawing/2014/main" id="{8FCD7422-B446-E7F8-4E06-4728DAE54D6E}"/>
              </a:ext>
            </a:extLst>
          </p:cNvPr>
          <p:cNvSpPr>
            <a:spLocks noChangeArrowheads="1"/>
          </p:cNvSpPr>
          <p:nvPr/>
        </p:nvSpPr>
        <p:spPr bwMode="auto">
          <a:xfrm rot="19020000">
            <a:off x="3300005" y="5619530"/>
            <a:ext cx="17462" cy="215900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kumimoji="0" lang="zh-TW" altLang="en-US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0489" name="Rectangle 34">
            <a:extLst>
              <a:ext uri="{FF2B5EF4-FFF2-40B4-BE49-F238E27FC236}">
                <a16:creationId xmlns:a16="http://schemas.microsoft.com/office/drawing/2014/main" id="{3E75C227-E333-6130-6256-1A4A6616B8AF}"/>
              </a:ext>
            </a:extLst>
          </p:cNvPr>
          <p:cNvSpPr>
            <a:spLocks noChangeArrowheads="1"/>
          </p:cNvSpPr>
          <p:nvPr/>
        </p:nvSpPr>
        <p:spPr bwMode="auto">
          <a:xfrm rot="19020000">
            <a:off x="3101568" y="5878293"/>
            <a:ext cx="17463" cy="215900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kumimoji="0" lang="zh-TW" altLang="en-US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0490" name="Rectangle 36">
            <a:extLst>
              <a:ext uri="{FF2B5EF4-FFF2-40B4-BE49-F238E27FC236}">
                <a16:creationId xmlns:a16="http://schemas.microsoft.com/office/drawing/2014/main" id="{99995E97-E864-7E80-2A73-DAB31CD958B5}"/>
              </a:ext>
            </a:extLst>
          </p:cNvPr>
          <p:cNvSpPr>
            <a:spLocks noChangeArrowheads="1"/>
          </p:cNvSpPr>
          <p:nvPr/>
        </p:nvSpPr>
        <p:spPr bwMode="auto">
          <a:xfrm rot="3120000">
            <a:off x="2121286" y="5852099"/>
            <a:ext cx="17462" cy="215900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kumimoji="0" lang="zh-TW" altLang="en-US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0491" name="Rectangle 37">
            <a:extLst>
              <a:ext uri="{FF2B5EF4-FFF2-40B4-BE49-F238E27FC236}">
                <a16:creationId xmlns:a16="http://schemas.microsoft.com/office/drawing/2014/main" id="{69BF86F5-3A03-BF8F-E1E1-8435F07B3762}"/>
              </a:ext>
            </a:extLst>
          </p:cNvPr>
          <p:cNvSpPr>
            <a:spLocks noChangeArrowheads="1"/>
          </p:cNvSpPr>
          <p:nvPr/>
        </p:nvSpPr>
        <p:spPr bwMode="auto">
          <a:xfrm rot="3120000">
            <a:off x="2219711" y="5912424"/>
            <a:ext cx="17462" cy="215900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kumimoji="0" lang="zh-TW" altLang="en-US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0492" name="Rectangle 39">
            <a:extLst>
              <a:ext uri="{FF2B5EF4-FFF2-40B4-BE49-F238E27FC236}">
                <a16:creationId xmlns:a16="http://schemas.microsoft.com/office/drawing/2014/main" id="{91279710-3744-8F16-98A0-6F6F069610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2068" y="2350868"/>
            <a:ext cx="1152525" cy="1444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kumimoji="0" lang="zh-TW" altLang="en-US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0493" name="Text Box 50">
            <a:extLst>
              <a:ext uri="{FF2B5EF4-FFF2-40B4-BE49-F238E27FC236}">
                <a16:creationId xmlns:a16="http://schemas.microsoft.com/office/drawing/2014/main" id="{C1103F0D-06F4-B7AC-1005-036AB5AC8E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7618" y="5735419"/>
            <a:ext cx="79216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9pPr>
          </a:lstStyle>
          <a:p>
            <a:pPr>
              <a:spcBef>
                <a:spcPct val="50000"/>
              </a:spcBef>
              <a:buSzTx/>
              <a:buFontTx/>
              <a:buNone/>
            </a:pPr>
            <a:r>
              <a:rPr kumimoji="0" lang="en-US" altLang="zh-TW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N2;120</a:t>
            </a:r>
          </a:p>
        </p:txBody>
      </p:sp>
      <p:sp>
        <p:nvSpPr>
          <p:cNvPr id="20494" name="Text Box 51">
            <a:extLst>
              <a:ext uri="{FF2B5EF4-FFF2-40B4-BE49-F238E27FC236}">
                <a16:creationId xmlns:a16="http://schemas.microsoft.com/office/drawing/2014/main" id="{AC995019-006C-D53F-ED03-51BFCEA356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4230" y="6022755"/>
            <a:ext cx="8636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9pPr>
          </a:lstStyle>
          <a:p>
            <a:pPr>
              <a:spcBef>
                <a:spcPct val="50000"/>
              </a:spcBef>
              <a:buSzTx/>
              <a:buFontTx/>
              <a:buNone/>
            </a:pPr>
            <a:r>
              <a:rPr kumimoji="0" lang="en-US" altLang="zh-TW" sz="12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SIH4;950</a:t>
            </a:r>
          </a:p>
        </p:txBody>
      </p:sp>
      <p:sp>
        <p:nvSpPr>
          <p:cNvPr id="20495" name="Text Box 52">
            <a:extLst>
              <a:ext uri="{FF2B5EF4-FFF2-40B4-BE49-F238E27FC236}">
                <a16:creationId xmlns:a16="http://schemas.microsoft.com/office/drawing/2014/main" id="{699F3F81-468D-52A4-0F31-7936E4C136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6342" y="6062444"/>
            <a:ext cx="8651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9pPr>
          </a:lstStyle>
          <a:p>
            <a:pPr>
              <a:spcBef>
                <a:spcPct val="50000"/>
              </a:spcBef>
              <a:buSzTx/>
              <a:buFontTx/>
              <a:buNone/>
            </a:pPr>
            <a:r>
              <a:rPr kumimoji="0" lang="en-US" altLang="zh-TW" sz="12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SIH4;310</a:t>
            </a:r>
          </a:p>
        </p:txBody>
      </p:sp>
      <p:sp>
        <p:nvSpPr>
          <p:cNvPr id="20496" name="Text Box 53">
            <a:extLst>
              <a:ext uri="{FF2B5EF4-FFF2-40B4-BE49-F238E27FC236}">
                <a16:creationId xmlns:a16="http://schemas.microsoft.com/office/drawing/2014/main" id="{A83C9E6B-6824-847C-2127-D56BFBA3AF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0268" y="5911630"/>
            <a:ext cx="57626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9pPr>
          </a:lstStyle>
          <a:p>
            <a:pPr>
              <a:spcBef>
                <a:spcPct val="50000"/>
              </a:spcBef>
              <a:buSzTx/>
              <a:buFontTx/>
              <a:buNone/>
            </a:pPr>
            <a:r>
              <a:rPr kumimoji="0" lang="en-US" altLang="zh-TW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PRE.</a:t>
            </a:r>
          </a:p>
        </p:txBody>
      </p:sp>
      <p:pic>
        <p:nvPicPr>
          <p:cNvPr id="20497" name="Picture 56">
            <a:extLst>
              <a:ext uri="{FF2B5EF4-FFF2-40B4-BE49-F238E27FC236}">
                <a16:creationId xmlns:a16="http://schemas.microsoft.com/office/drawing/2014/main" id="{9B907989-0671-38CE-E252-24A7E3747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756" y="2061944"/>
            <a:ext cx="2238375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8" name="Picture 57">
            <a:extLst>
              <a:ext uri="{FF2B5EF4-FFF2-40B4-BE49-F238E27FC236}">
                <a16:creationId xmlns:a16="http://schemas.microsoft.com/office/drawing/2014/main" id="{567699CE-B874-9ACF-1579-ECAF8C10E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267" y="2061943"/>
            <a:ext cx="22098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9" name="Text Box 58">
            <a:extLst>
              <a:ext uri="{FF2B5EF4-FFF2-40B4-BE49-F238E27FC236}">
                <a16:creationId xmlns:a16="http://schemas.microsoft.com/office/drawing/2014/main" id="{5CE06545-70F1-140C-05C5-E268C3FE44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6443" y="5925919"/>
            <a:ext cx="57626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9pPr>
          </a:lstStyle>
          <a:p>
            <a:pPr>
              <a:spcBef>
                <a:spcPct val="50000"/>
              </a:spcBef>
              <a:buSzTx/>
              <a:buFontTx/>
              <a:buNone/>
            </a:pPr>
            <a:r>
              <a:rPr kumimoji="0" lang="en-US" altLang="zh-TW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PRE.</a:t>
            </a:r>
          </a:p>
        </p:txBody>
      </p:sp>
      <p:sp>
        <p:nvSpPr>
          <p:cNvPr id="20500" name="Text Box 59">
            <a:extLst>
              <a:ext uri="{FF2B5EF4-FFF2-40B4-BE49-F238E27FC236}">
                <a16:creationId xmlns:a16="http://schemas.microsoft.com/office/drawing/2014/main" id="{26DDA832-5044-5C43-D8A0-74BD50B411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2455" y="5802094"/>
            <a:ext cx="57626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9pPr>
          </a:lstStyle>
          <a:p>
            <a:pPr>
              <a:spcBef>
                <a:spcPct val="50000"/>
              </a:spcBef>
              <a:buSzTx/>
              <a:buFontTx/>
              <a:buNone/>
            </a:pPr>
            <a:r>
              <a:rPr kumimoji="0" lang="en-US" altLang="zh-TW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PRE.</a:t>
            </a:r>
          </a:p>
        </p:txBody>
      </p:sp>
      <p:sp>
        <p:nvSpPr>
          <p:cNvPr id="20501" name="Text Box 60">
            <a:extLst>
              <a:ext uri="{FF2B5EF4-FFF2-40B4-BE49-F238E27FC236}">
                <a16:creationId xmlns:a16="http://schemas.microsoft.com/office/drawing/2014/main" id="{962516A6-6732-4ECB-8378-2808BDC610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5781" y="6016405"/>
            <a:ext cx="7207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9pPr>
          </a:lstStyle>
          <a:p>
            <a:pPr>
              <a:spcBef>
                <a:spcPct val="50000"/>
              </a:spcBef>
              <a:buSzTx/>
              <a:buFontTx/>
              <a:buNone/>
            </a:pPr>
            <a:r>
              <a:rPr kumimoji="0" lang="en-US" altLang="zh-TW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NH3;25</a:t>
            </a:r>
          </a:p>
        </p:txBody>
      </p:sp>
      <p:sp>
        <p:nvSpPr>
          <p:cNvPr id="20502" name="Text Box 61">
            <a:extLst>
              <a:ext uri="{FF2B5EF4-FFF2-40B4-BE49-F238E27FC236}">
                <a16:creationId xmlns:a16="http://schemas.microsoft.com/office/drawing/2014/main" id="{2E146A9B-401F-77BB-259E-21E235C2CD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4105" y="5951319"/>
            <a:ext cx="79216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9pPr>
          </a:lstStyle>
          <a:p>
            <a:pPr>
              <a:spcBef>
                <a:spcPct val="50000"/>
              </a:spcBef>
              <a:buSzTx/>
              <a:buFontTx/>
              <a:buNone/>
            </a:pPr>
            <a:r>
              <a:rPr kumimoji="0" lang="en-US" altLang="zh-TW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SIH4;45</a:t>
            </a:r>
          </a:p>
        </p:txBody>
      </p:sp>
      <p:sp>
        <p:nvSpPr>
          <p:cNvPr id="20503" name="Text Box 62">
            <a:extLst>
              <a:ext uri="{FF2B5EF4-FFF2-40B4-BE49-F238E27FC236}">
                <a16:creationId xmlns:a16="http://schemas.microsoft.com/office/drawing/2014/main" id="{FF83D96D-83A2-3DE4-74BE-2BDEE04AFB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2693" y="5713194"/>
            <a:ext cx="79216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9pPr>
          </a:lstStyle>
          <a:p>
            <a:pPr>
              <a:spcBef>
                <a:spcPct val="50000"/>
              </a:spcBef>
              <a:buSzTx/>
              <a:buFontTx/>
              <a:buNone/>
            </a:pPr>
            <a:r>
              <a:rPr kumimoji="0" lang="en-US" altLang="zh-TW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N2;500</a:t>
            </a:r>
          </a:p>
        </p:txBody>
      </p:sp>
      <p:sp>
        <p:nvSpPr>
          <p:cNvPr id="20504" name="Text Box 63">
            <a:extLst>
              <a:ext uri="{FF2B5EF4-FFF2-40B4-BE49-F238E27FC236}">
                <a16:creationId xmlns:a16="http://schemas.microsoft.com/office/drawing/2014/main" id="{DF4B2936-5F1E-16BE-E4D3-8417EF5BE6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2168" y="5951319"/>
            <a:ext cx="7207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9pPr>
          </a:lstStyle>
          <a:p>
            <a:pPr>
              <a:spcBef>
                <a:spcPct val="50000"/>
              </a:spcBef>
              <a:buSzTx/>
              <a:buFontTx/>
              <a:buNone/>
            </a:pPr>
            <a:r>
              <a:rPr kumimoji="0" lang="en-US" altLang="zh-TW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O2;25</a:t>
            </a:r>
          </a:p>
        </p:txBody>
      </p:sp>
      <p:sp>
        <p:nvSpPr>
          <p:cNvPr id="20505" name="Text Box 64">
            <a:extLst>
              <a:ext uri="{FF2B5EF4-FFF2-40B4-BE49-F238E27FC236}">
                <a16:creationId xmlns:a16="http://schemas.microsoft.com/office/drawing/2014/main" id="{1814808D-8F88-6A3E-6BAB-B0B0BFA0AC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3106" y="5878294"/>
            <a:ext cx="7207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9pPr>
          </a:lstStyle>
          <a:p>
            <a:pPr>
              <a:spcBef>
                <a:spcPct val="50000"/>
              </a:spcBef>
              <a:buSzTx/>
              <a:buFontTx/>
              <a:buNone/>
            </a:pPr>
            <a:r>
              <a:rPr kumimoji="0" lang="zh-TW" altLang="en-US" sz="1200">
                <a:solidFill>
                  <a:schemeClr val="tx1"/>
                </a:solidFill>
                <a:latin typeface="Arial" panose="020B0604020202020204" pitchFamily="34" charset="0"/>
              </a:rPr>
              <a:t>平口</a:t>
            </a:r>
            <a:r>
              <a:rPr kumimoji="0" lang="en-US" altLang="zh-TW" sz="1200">
                <a:solidFill>
                  <a:schemeClr val="tx1"/>
                </a:solidFill>
                <a:latin typeface="Arial" panose="020B0604020202020204" pitchFamily="34" charset="0"/>
              </a:rPr>
              <a:t>;TEOS</a:t>
            </a:r>
          </a:p>
        </p:txBody>
      </p:sp>
      <p:sp>
        <p:nvSpPr>
          <p:cNvPr id="20506" name="Text Box 65">
            <a:extLst>
              <a:ext uri="{FF2B5EF4-FFF2-40B4-BE49-F238E27FC236}">
                <a16:creationId xmlns:a16="http://schemas.microsoft.com/office/drawing/2014/main" id="{048EF4A6-C36B-86E0-FD17-73F655BDD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2030" y="5735419"/>
            <a:ext cx="79216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9pPr>
          </a:lstStyle>
          <a:p>
            <a:pPr>
              <a:spcBef>
                <a:spcPct val="50000"/>
              </a:spcBef>
              <a:buSzTx/>
              <a:buFontTx/>
              <a:buNone/>
            </a:pPr>
            <a:r>
              <a:rPr kumimoji="0" lang="en-US" altLang="zh-TW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N2;</a:t>
            </a:r>
            <a:r>
              <a:rPr kumimoji="0" lang="en-US" altLang="zh-TW" sz="1200">
                <a:solidFill>
                  <a:schemeClr val="tx1"/>
                </a:solidFill>
                <a:latin typeface="Arial" panose="020B0604020202020204" pitchFamily="34" charset="0"/>
              </a:rPr>
              <a:t>10</a:t>
            </a:r>
            <a:r>
              <a:rPr kumimoji="0" lang="en-US" altLang="zh-TW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00</a:t>
            </a:r>
          </a:p>
        </p:txBody>
      </p:sp>
      <p:pic>
        <p:nvPicPr>
          <p:cNvPr id="20507" name="Picture 66">
            <a:extLst>
              <a:ext uri="{FF2B5EF4-FFF2-40B4-BE49-F238E27FC236}">
                <a16:creationId xmlns:a16="http://schemas.microsoft.com/office/drawing/2014/main" id="{B3B9B61E-E0DC-C95A-252B-9C6F93D54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455" y="2495330"/>
            <a:ext cx="819150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8" name="Picture 67">
            <a:extLst>
              <a:ext uri="{FF2B5EF4-FFF2-40B4-BE49-F238E27FC236}">
                <a16:creationId xmlns:a16="http://schemas.microsoft.com/office/drawing/2014/main" id="{13E0F3EB-A648-B37E-5A2B-B30484147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392" y="2350869"/>
            <a:ext cx="863600" cy="302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09" name="Text Box 68">
            <a:extLst>
              <a:ext uri="{FF2B5EF4-FFF2-40B4-BE49-F238E27FC236}">
                <a16:creationId xmlns:a16="http://schemas.microsoft.com/office/drawing/2014/main" id="{B6B8C29A-E1C8-70CD-C729-6DF8D4BA74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6530" y="1703168"/>
            <a:ext cx="10080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9pPr>
          </a:lstStyle>
          <a:p>
            <a:pPr algn="ctr">
              <a:spcBef>
                <a:spcPct val="50000"/>
              </a:spcBef>
              <a:buSzTx/>
              <a:buFontTx/>
              <a:buNone/>
            </a:pPr>
            <a:r>
              <a:rPr kumimoji="0" lang="en-US" altLang="zh-TW" sz="1400" dirty="0">
                <a:solidFill>
                  <a:schemeClr val="tx1"/>
                </a:solidFill>
                <a:latin typeface="Arial" panose="020B0604020202020204" pitchFamily="34" charset="0"/>
              </a:rPr>
              <a:t>POLY</a:t>
            </a:r>
          </a:p>
        </p:txBody>
      </p:sp>
      <p:sp>
        <p:nvSpPr>
          <p:cNvPr id="20510" name="Text Box 69">
            <a:extLst>
              <a:ext uri="{FF2B5EF4-FFF2-40B4-BE49-F238E27FC236}">
                <a16:creationId xmlns:a16="http://schemas.microsoft.com/office/drawing/2014/main" id="{97A8AB40-E63E-E06C-E11D-19ACE4CE53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3017" y="1774605"/>
            <a:ext cx="1295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9pPr>
          </a:lstStyle>
          <a:p>
            <a:pPr algn="ctr">
              <a:spcBef>
                <a:spcPct val="50000"/>
              </a:spcBef>
              <a:buSzTx/>
              <a:buFontTx/>
              <a:buNone/>
            </a:pPr>
            <a:r>
              <a:rPr kumimoji="0" lang="en-US" altLang="zh-TW" sz="1400" dirty="0">
                <a:solidFill>
                  <a:schemeClr val="tx1"/>
                </a:solidFill>
                <a:latin typeface="Arial" panose="020B0604020202020204" pitchFamily="34" charset="0"/>
              </a:rPr>
              <a:t>NITRIDE</a:t>
            </a:r>
          </a:p>
        </p:txBody>
      </p:sp>
      <p:sp>
        <p:nvSpPr>
          <p:cNvPr id="20511" name="Text Box 70">
            <a:extLst>
              <a:ext uri="{FF2B5EF4-FFF2-40B4-BE49-F238E27FC236}">
                <a16:creationId xmlns:a16="http://schemas.microsoft.com/office/drawing/2014/main" id="{27A0DD99-C1A5-0997-BD8B-9438A143A4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3968" y="1774605"/>
            <a:ext cx="10080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9pPr>
          </a:lstStyle>
          <a:p>
            <a:pPr algn="ctr">
              <a:spcBef>
                <a:spcPct val="50000"/>
              </a:spcBef>
              <a:buSzTx/>
              <a:buFontTx/>
              <a:buNone/>
            </a:pPr>
            <a:r>
              <a:rPr kumimoji="0" lang="en-US" altLang="zh-TW" sz="1400" dirty="0">
                <a:solidFill>
                  <a:schemeClr val="tx1"/>
                </a:solidFill>
                <a:latin typeface="Arial" panose="020B0604020202020204" pitchFamily="34" charset="0"/>
              </a:rPr>
              <a:t>TEOS</a:t>
            </a:r>
          </a:p>
        </p:txBody>
      </p:sp>
      <p:sp>
        <p:nvSpPr>
          <p:cNvPr id="20512" name="Text Box 71">
            <a:extLst>
              <a:ext uri="{FF2B5EF4-FFF2-40B4-BE49-F238E27FC236}">
                <a16:creationId xmlns:a16="http://schemas.microsoft.com/office/drawing/2014/main" id="{102AEC3F-C564-E24C-CE5B-F78CAA6042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6493" y="2061943"/>
            <a:ext cx="100806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9pPr>
          </a:lstStyle>
          <a:p>
            <a:pPr>
              <a:spcBef>
                <a:spcPct val="50000"/>
              </a:spcBef>
              <a:buSzTx/>
              <a:buFontTx/>
              <a:buNone/>
            </a:pPr>
            <a:r>
              <a:rPr kumimoji="0" lang="en-US" altLang="zh-TW" sz="1400">
                <a:solidFill>
                  <a:schemeClr val="tx1"/>
                </a:solidFill>
                <a:latin typeface="Arial" panose="020B0604020202020204" pitchFamily="34" charset="0"/>
              </a:rPr>
              <a:t>PADDLE TC</a:t>
            </a:r>
          </a:p>
        </p:txBody>
      </p:sp>
      <p:sp>
        <p:nvSpPr>
          <p:cNvPr id="20513" name="Text Box 72">
            <a:extLst>
              <a:ext uri="{FF2B5EF4-FFF2-40B4-BE49-F238E27FC236}">
                <a16:creationId xmlns:a16="http://schemas.microsoft.com/office/drawing/2014/main" id="{FF42385A-450E-F55D-181F-6B34BE4D78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95993" y="2134968"/>
            <a:ext cx="10080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9pPr>
          </a:lstStyle>
          <a:p>
            <a:pPr>
              <a:spcBef>
                <a:spcPct val="50000"/>
              </a:spcBef>
              <a:buSzTx/>
              <a:buFontTx/>
              <a:buNone/>
            </a:pPr>
            <a:r>
              <a:rPr kumimoji="0" lang="en-US" altLang="zh-TW" sz="1400">
                <a:solidFill>
                  <a:schemeClr val="tx1"/>
                </a:solidFill>
                <a:latin typeface="Arial" panose="020B0604020202020204" pitchFamily="34" charset="0"/>
              </a:rPr>
              <a:t>SPIKE TC</a:t>
            </a:r>
          </a:p>
        </p:txBody>
      </p:sp>
      <p:sp>
        <p:nvSpPr>
          <p:cNvPr id="20514" name="Text Box 74">
            <a:extLst>
              <a:ext uri="{FF2B5EF4-FFF2-40B4-BE49-F238E27FC236}">
                <a16:creationId xmlns:a16="http://schemas.microsoft.com/office/drawing/2014/main" id="{6E20519D-31A8-2CA0-FD69-CCB990F4DA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4183" y="632044"/>
            <a:ext cx="8056272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9pPr>
          </a:lstStyle>
          <a:p>
            <a:pPr algn="ctr">
              <a:spcBef>
                <a:spcPct val="50000"/>
              </a:spcBef>
              <a:buSzTx/>
              <a:buFontTx/>
              <a:buNone/>
            </a:pPr>
            <a:r>
              <a:rPr kumimoji="0" lang="en-US" altLang="zh-TW" sz="4400" b="1" dirty="0">
                <a:solidFill>
                  <a:schemeClr val="tx1"/>
                </a:solidFill>
                <a:latin typeface="Arial" panose="020B0604020202020204" pitchFamily="34" charset="0"/>
              </a:rPr>
              <a:t>LP</a:t>
            </a:r>
            <a:r>
              <a:rPr kumimoji="0" lang="zh-TW" altLang="en-US" sz="4400" b="1" dirty="0">
                <a:solidFill>
                  <a:schemeClr val="tx1"/>
                </a:solidFill>
                <a:latin typeface="Arial" panose="020B0604020202020204" pitchFamily="34" charset="0"/>
              </a:rPr>
              <a:t>管</a:t>
            </a:r>
            <a:r>
              <a:rPr kumimoji="0" lang="en-US" altLang="zh-TW" sz="4400" b="1" dirty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  <a:r>
              <a:rPr kumimoji="0" lang="zh-TW" altLang="en-US" sz="4400" b="1" dirty="0">
                <a:solidFill>
                  <a:schemeClr val="tx1"/>
                </a:solidFill>
                <a:latin typeface="Arial" panose="020B0604020202020204" pitchFamily="34" charset="0"/>
              </a:rPr>
              <a:t>內外管構造</a:t>
            </a:r>
            <a:endParaRPr kumimoji="0" lang="en-US" altLang="zh-TW" sz="44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11463C3-4E17-3556-DC98-83B6BAC3A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91F85D-47E0-47FB-8D3F-5A0955AC54FB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93EADA9-7A25-C685-A70E-A9B135F37AE8}"/>
              </a:ext>
            </a:extLst>
          </p:cNvPr>
          <p:cNvSpPr txBox="1"/>
          <p:nvPr/>
        </p:nvSpPr>
        <p:spPr bwMode="auto">
          <a:xfrm>
            <a:off x="804333" y="1539109"/>
            <a:ext cx="4704934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rtl="0" fontAlgn="base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1.</a:t>
            </a:r>
            <a:r>
              <a:rPr lang="zh-TW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微軟正黑體" panose="020B0604030504040204" pitchFamily="34" charset="-120"/>
              </a:rPr>
              <a:t>確認機台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Ready PM</a:t>
            </a:r>
            <a:r>
              <a:rPr lang="zh-TW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微軟正黑體" panose="020B0604030504040204" pitchFamily="34" charset="-120"/>
              </a:rPr>
              <a:t> </a:t>
            </a:r>
            <a:endParaRPr lang="en-US" altLang="zh-TW" sz="1800" b="1" i="0" u="none" strike="noStrike" dirty="0">
              <a:solidFill>
                <a:srgbClr val="000000"/>
              </a:solidFill>
              <a:effectLst/>
              <a:latin typeface="Segoe UI" panose="020B0502040204020203" pitchFamily="34" charset="0"/>
              <a:ea typeface="微軟正黑體" panose="020B0604030504040204" pitchFamily="34" charset="-120"/>
            </a:endParaRPr>
          </a:p>
          <a:p>
            <a:pPr algn="l" rtl="0" fontAlgn="base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2.</a:t>
            </a:r>
            <a:r>
              <a:rPr lang="zh-TW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微軟正黑體" panose="020B0604030504040204" pitchFamily="34" charset="-120"/>
              </a:rPr>
              <a:t>將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VL-800</a:t>
            </a:r>
            <a:r>
              <a:rPr lang="zh-TW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微軟正黑體" panose="020B0604030504040204" pitchFamily="34" charset="-120"/>
              </a:rPr>
              <a:t>拆至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Back</a:t>
            </a:r>
            <a:r>
              <a:rPr lang="zh-TW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微軟正黑體" panose="020B0604030504040204" pitchFamily="34" charset="-120"/>
              </a:rPr>
              <a:t>接上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3.</a:t>
            </a:r>
            <a:r>
              <a:rPr lang="zh-TW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微軟正黑體" panose="020B0604030504040204" pitchFamily="34" charset="-120"/>
              </a:rPr>
              <a:t>將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Pedestal</a:t>
            </a:r>
            <a:r>
              <a:rPr lang="zh-TW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微軟正黑體" panose="020B0604030504040204" pitchFamily="34" charset="-120"/>
              </a:rPr>
              <a:t>及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Boat</a:t>
            </a:r>
            <a:r>
              <a:rPr lang="zh-TW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微軟正黑體" panose="020B0604030504040204" pitchFamily="34" charset="-120"/>
              </a:rPr>
              <a:t>拿至洗管間清洗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4.</a:t>
            </a:r>
            <a:r>
              <a:rPr lang="zh-TW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微軟正黑體" panose="020B0604030504040204" pitchFamily="34" charset="-120"/>
              </a:rPr>
              <a:t>拆下賓士盤及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Dust Tray </a:t>
            </a:r>
          </a:p>
          <a:p>
            <a:pPr algn="l" rtl="0" fontAlgn="base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5.</a:t>
            </a:r>
            <a:r>
              <a:rPr lang="zh-TW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微軟正黑體" panose="020B0604030504040204" pitchFamily="34" charset="-120"/>
              </a:rPr>
              <a:t>拆下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Pipe</a:t>
            </a:r>
            <a:r>
              <a:rPr lang="zh-TW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微軟正黑體" panose="020B0604030504040204" pitchFamily="34" charset="-120"/>
              </a:rPr>
              <a:t>及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Shutter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6.</a:t>
            </a:r>
            <a:r>
              <a:rPr lang="zh-TW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微軟正黑體" panose="020B0604030504040204" pitchFamily="34" charset="-120"/>
              </a:rPr>
              <a:t>拆除內管內的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Injector L=9</a:t>
            </a:r>
            <a:r>
              <a:rPr lang="en-US" altLang="zh-TW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5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0</a:t>
            </a:r>
            <a:r>
              <a:rPr lang="zh-TW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微軟正黑體" panose="020B0604030504040204" pitchFamily="34" charset="-120"/>
              </a:rPr>
              <a:t>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&amp;</a:t>
            </a:r>
            <a:r>
              <a:rPr lang="zh-TW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微軟正黑體" panose="020B0604030504040204" pitchFamily="34" charset="-120"/>
              </a:rPr>
              <a:t>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L=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</a:rPr>
              <a:t>310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7.</a:t>
            </a:r>
            <a:r>
              <a:rPr lang="zh-TW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微軟正黑體" panose="020B0604030504040204" pitchFamily="34" charset="-120"/>
              </a:rPr>
              <a:t>擺上內管治具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Lock</a:t>
            </a:r>
            <a:r>
              <a:rPr lang="zh-TW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微軟正黑體" panose="020B0604030504040204" pitchFamily="34" charset="-120"/>
              </a:rPr>
              <a:t>→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Free</a:t>
            </a:r>
            <a:r>
              <a:rPr lang="zh-TW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微軟正黑體" panose="020B0604030504040204" pitchFamily="34" charset="-120"/>
              </a:rPr>
              <a:t>拆除內管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8.</a:t>
            </a:r>
            <a:r>
              <a:rPr lang="zh-TW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微軟正黑體" panose="020B0604030504040204" pitchFamily="34" charset="-120"/>
              </a:rPr>
              <a:t>將內管拿至洗管間清洗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 </a:t>
            </a:r>
          </a:p>
          <a:p>
            <a:pPr algn="l" rtl="0" fontAlgn="base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9.</a:t>
            </a:r>
            <a:r>
              <a:rPr lang="zh-TW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微軟正黑體" panose="020B0604030504040204" pitchFamily="34" charset="-120"/>
              </a:rPr>
              <a:t>拆除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Injector L=120</a:t>
            </a:r>
            <a:r>
              <a:rPr lang="zh-TW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微軟正黑體" panose="020B0604030504040204" pitchFamily="34" charset="-120"/>
              </a:rPr>
              <a:t>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&amp;</a:t>
            </a:r>
            <a:r>
              <a:rPr lang="zh-TW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微軟正黑體" panose="020B0604030504040204" pitchFamily="34" charset="-120"/>
              </a:rPr>
              <a:t>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Bellow</a:t>
            </a:r>
            <a:r>
              <a:rPr lang="zh-TW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微軟正黑體" panose="020B0604030504040204" pitchFamily="34" charset="-120"/>
              </a:rPr>
              <a:t>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&amp;</a:t>
            </a:r>
            <a:r>
              <a:rPr lang="zh-TW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微軟正黑體" panose="020B0604030504040204" pitchFamily="34" charset="-120"/>
              </a:rPr>
              <a:t> 水管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10.</a:t>
            </a:r>
            <a:r>
              <a:rPr lang="zh-TW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微軟正黑體" panose="020B0604030504040204" pitchFamily="34" charset="-120"/>
              </a:rPr>
              <a:t>拆除外管並將外管拿至洗管間清洗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5902646-0EE3-D539-9F75-1DCD55DBC9C1}"/>
              </a:ext>
            </a:extLst>
          </p:cNvPr>
          <p:cNvSpPr txBox="1"/>
          <p:nvPr/>
        </p:nvSpPr>
        <p:spPr bwMode="auto">
          <a:xfrm>
            <a:off x="5509267" y="1539109"/>
            <a:ext cx="6179577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 rtl="0" fontAlgn="base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11.</a:t>
            </a:r>
            <a:r>
              <a:rPr lang="zh-TW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微軟正黑體" panose="020B0604030504040204" pitchFamily="34" charset="-120"/>
              </a:rPr>
              <a:t>將洗好的外管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&amp;</a:t>
            </a:r>
            <a:r>
              <a:rPr lang="zh-TW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微軟正黑體" panose="020B0604030504040204" pitchFamily="34" charset="-120"/>
              </a:rPr>
              <a:t>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Injector</a:t>
            </a:r>
            <a:r>
              <a:rPr lang="zh-TW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微軟正黑體" panose="020B0604030504040204" pitchFamily="34" charset="-120"/>
              </a:rPr>
              <a:t>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L=120</a:t>
            </a:r>
            <a:r>
              <a:rPr lang="zh-TW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微軟正黑體" panose="020B0604030504040204" pitchFamily="34" charset="-120"/>
              </a:rPr>
              <a:t>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&amp;</a:t>
            </a:r>
            <a:r>
              <a:rPr lang="zh-TW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微軟正黑體" panose="020B0604030504040204" pitchFamily="34" charset="-120"/>
              </a:rPr>
              <a:t>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Bellow &amp; </a:t>
            </a:r>
            <a:r>
              <a:rPr lang="zh-TW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微軟正黑體" panose="020B0604030504040204" pitchFamily="34" charset="-120"/>
              </a:rPr>
              <a:t>水管裝上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12.</a:t>
            </a:r>
            <a:r>
              <a:rPr lang="zh-TW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微軟正黑體" panose="020B0604030504040204" pitchFamily="34" charset="-120"/>
              </a:rPr>
              <a:t>擺上內管治具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Free</a:t>
            </a:r>
            <a:r>
              <a:rPr lang="zh-TW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微軟正黑體" panose="020B0604030504040204" pitchFamily="34" charset="-120"/>
              </a:rPr>
              <a:t>→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Lock</a:t>
            </a:r>
            <a:r>
              <a:rPr lang="zh-TW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微軟正黑體" panose="020B0604030504040204" pitchFamily="34" charset="-120"/>
              </a:rPr>
              <a:t>裝上內管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13.</a:t>
            </a:r>
            <a:r>
              <a:rPr lang="zh-TW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微軟正黑體" panose="020B0604030504040204" pitchFamily="34" charset="-120"/>
              </a:rPr>
              <a:t>裝上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Injector L=9</a:t>
            </a:r>
            <a:r>
              <a:rPr lang="en-US" altLang="zh-TW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5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0 &amp; L=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</a:rPr>
              <a:t>310</a:t>
            </a:r>
            <a:r>
              <a:rPr lang="zh-TW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微軟正黑體" panose="020B0604030504040204" pitchFamily="34" charset="-120"/>
              </a:rPr>
              <a:t> </a:t>
            </a:r>
            <a:endParaRPr lang="en-US" altLang="zh-TW" sz="1800" b="1" i="0" u="none" strike="noStrike" dirty="0">
              <a:solidFill>
                <a:srgbClr val="000000"/>
              </a:solidFill>
              <a:effectLst/>
              <a:latin typeface="Segoe UI" panose="020B0502040204020203" pitchFamily="34" charset="0"/>
              <a:ea typeface="微軟正黑體" panose="020B0604030504040204" pitchFamily="34" charset="-120"/>
            </a:endParaRPr>
          </a:p>
          <a:p>
            <a:pPr algn="l" rtl="0" fontAlgn="base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14.</a:t>
            </a:r>
            <a:r>
              <a:rPr lang="zh-TW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微軟正黑體" panose="020B0604030504040204" pitchFamily="34" charset="-120"/>
              </a:rPr>
              <a:t>裝上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Pipe &amp; Dust Tray &amp; </a:t>
            </a:r>
            <a:r>
              <a:rPr lang="zh-TW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微軟正黑體" panose="020B0604030504040204" pitchFamily="34" charset="-120"/>
              </a:rPr>
              <a:t>賓士盤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15.</a:t>
            </a:r>
            <a:r>
              <a:rPr lang="zh-TW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微軟正黑體" panose="020B0604030504040204" pitchFamily="34" charset="-120"/>
              </a:rPr>
              <a:t>將洗好的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Boat</a:t>
            </a:r>
            <a:r>
              <a:rPr lang="zh-TW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微軟正黑體" panose="020B0604030504040204" pitchFamily="34" charset="-120"/>
              </a:rPr>
              <a:t>及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Pedestal</a:t>
            </a:r>
            <a:r>
              <a:rPr lang="zh-TW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微軟正黑體" panose="020B0604030504040204" pitchFamily="34" charset="-120"/>
              </a:rPr>
              <a:t>裝上 </a:t>
            </a:r>
            <a:endParaRPr lang="en-US" altLang="zh-TW" sz="1800" b="1" i="0" u="none" strike="noStrike" dirty="0">
              <a:solidFill>
                <a:srgbClr val="000000"/>
              </a:solidFill>
              <a:effectLst/>
              <a:latin typeface="Segoe UI" panose="020B0502040204020203" pitchFamily="34" charset="0"/>
              <a:ea typeface="微軟正黑體" panose="020B0604030504040204" pitchFamily="34" charset="-120"/>
            </a:endParaRPr>
          </a:p>
          <a:p>
            <a:pPr algn="l" rtl="0" fontAlgn="base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16.Pedestal</a:t>
            </a:r>
            <a:r>
              <a:rPr lang="zh-TW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微軟正黑體" panose="020B0604030504040204" pitchFamily="34" charset="-120"/>
              </a:rPr>
              <a:t>及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Boat</a:t>
            </a:r>
            <a:r>
              <a:rPr lang="zh-TW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微軟正黑體" panose="020B0604030504040204" pitchFamily="34" charset="-120"/>
              </a:rPr>
              <a:t>的承接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17.</a:t>
            </a:r>
            <a:r>
              <a:rPr lang="zh-TW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微軟正黑體" panose="020B0604030504040204" pitchFamily="34" charset="-120"/>
              </a:rPr>
              <a:t>確認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Boat</a:t>
            </a:r>
            <a:r>
              <a:rPr lang="zh-TW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微軟正黑體" panose="020B0604030504040204" pitchFamily="34" charset="-120"/>
              </a:rPr>
              <a:t>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Rotate</a:t>
            </a:r>
            <a:r>
              <a:rPr lang="zh-TW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微軟正黑體" panose="020B0604030504040204" pitchFamily="34" charset="-120"/>
              </a:rPr>
              <a:t>不會刮到內管 </a:t>
            </a:r>
            <a:endParaRPr lang="en-US" altLang="zh-TW" sz="1800" b="1" i="0" u="none" strike="noStrike" dirty="0">
              <a:solidFill>
                <a:srgbClr val="000000"/>
              </a:solidFill>
              <a:effectLst/>
              <a:latin typeface="Segoe UI" panose="020B0502040204020203" pitchFamily="34" charset="0"/>
              <a:ea typeface="微軟正黑體" panose="020B0604030504040204" pitchFamily="34" charset="-120"/>
            </a:endParaRPr>
          </a:p>
          <a:p>
            <a:pPr algn="l" rtl="0" fontAlgn="base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18.Boat</a:t>
            </a:r>
            <a:r>
              <a:rPr lang="zh-TW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微軟正黑體" panose="020B0604030504040204" pitchFamily="34" charset="-120"/>
              </a:rPr>
              <a:t>及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Boat Lock</a:t>
            </a:r>
            <a:r>
              <a:rPr lang="zh-TW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微軟正黑體" panose="020B0604030504040204" pitchFamily="34" charset="-120"/>
              </a:rPr>
              <a:t>的定位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19.Pedestal</a:t>
            </a:r>
            <a:r>
              <a:rPr lang="zh-TW" altLang="en-US" b="1" dirty="0">
                <a:solidFill>
                  <a:srgbClr val="000000"/>
                </a:solidFill>
                <a:latin typeface="Segoe UI" panose="020B0502040204020203" pitchFamily="34" charset="0"/>
                <a:ea typeface="微軟正黑體" panose="020B0604030504040204" pitchFamily="34" charset="-120"/>
              </a:rPr>
              <a:t>升</a:t>
            </a:r>
            <a:r>
              <a:rPr lang="zh-TW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微軟正黑體" panose="020B0604030504040204" pitchFamily="34" charset="-120"/>
              </a:rPr>
              <a:t>上去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Purge</a:t>
            </a:r>
            <a:r>
              <a:rPr lang="zh-TW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微軟正黑體" panose="020B0604030504040204" pitchFamily="34" charset="-120"/>
              </a:rPr>
              <a:t> </a:t>
            </a:r>
            <a:endParaRPr lang="en-US" altLang="zh-TW" sz="1800" b="1" i="0" u="none" strike="noStrike" dirty="0">
              <a:solidFill>
                <a:srgbClr val="000000"/>
              </a:solidFill>
              <a:effectLst/>
              <a:latin typeface="Segoe UI" panose="020B0502040204020203" pitchFamily="34" charset="0"/>
              <a:ea typeface="微軟正黑體" panose="020B0604030504040204" pitchFamily="34" charset="-120"/>
            </a:endParaRPr>
          </a:p>
          <a:p>
            <a:pPr algn="l" rtl="0" fontAlgn="base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20.</a:t>
            </a:r>
            <a:r>
              <a:rPr lang="zh-TW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微軟正黑體" panose="020B0604030504040204" pitchFamily="34" charset="-120"/>
              </a:rPr>
              <a:t>前方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T-BAWL</a:t>
            </a:r>
            <a:r>
              <a:rPr lang="zh-TW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微軟正黑體" panose="020B0604030504040204" pitchFamily="34" charset="-120"/>
              </a:rPr>
              <a:t>的傳送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21.</a:t>
            </a:r>
            <a:r>
              <a:rPr lang="zh-TW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微軟正黑體" panose="020B0604030504040204" pitchFamily="34" charset="-120"/>
              </a:rPr>
              <a:t>低溫測漏 </a:t>
            </a:r>
            <a:endParaRPr lang="en-US" altLang="zh-TW" sz="1800" b="1" i="0" u="none" strike="noStrike" dirty="0">
              <a:solidFill>
                <a:srgbClr val="000000"/>
              </a:solidFill>
              <a:effectLst/>
              <a:latin typeface="Segoe UI" panose="020B0502040204020203" pitchFamily="34" charset="0"/>
              <a:ea typeface="微軟正黑體" panose="020B0604030504040204" pitchFamily="34" charset="-120"/>
            </a:endParaRPr>
          </a:p>
          <a:p>
            <a:pPr algn="l" rtl="0" fontAlgn="base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22.Pedestal</a:t>
            </a:r>
            <a:r>
              <a:rPr lang="zh-TW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微軟正黑體" panose="020B0604030504040204" pitchFamily="34" charset="-120"/>
              </a:rPr>
              <a:t>及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Boat</a:t>
            </a:r>
            <a:r>
              <a:rPr lang="zh-TW" altLang="en-US" b="1" dirty="0">
                <a:solidFill>
                  <a:srgbClr val="000000"/>
                </a:solidFill>
                <a:latin typeface="Segoe UI" panose="020B0502040204020203" pitchFamily="34" charset="0"/>
                <a:ea typeface="微軟正黑體" panose="020B0604030504040204" pitchFamily="34" charset="-120"/>
              </a:rPr>
              <a:t>升</a:t>
            </a:r>
            <a:r>
              <a:rPr lang="zh-TW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微軟正黑體" panose="020B0604030504040204" pitchFamily="34" charset="-120"/>
              </a:rPr>
              <a:t>上去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Purge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23.</a:t>
            </a:r>
            <a:r>
              <a:rPr lang="zh-TW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微軟正黑體" panose="020B0604030504040204" pitchFamily="34" charset="-120"/>
              </a:rPr>
              <a:t>高溫測漏 </a:t>
            </a:r>
            <a:endParaRPr lang="en-US" altLang="zh-TW" sz="1800" b="1" i="0" u="none" strike="noStrike" dirty="0">
              <a:solidFill>
                <a:srgbClr val="000000"/>
              </a:solidFill>
              <a:effectLst/>
              <a:latin typeface="Segoe UI" panose="020B0502040204020203" pitchFamily="34" charset="0"/>
              <a:ea typeface="微軟正黑體" panose="020B0604030504040204" pitchFamily="34" charset="-120"/>
            </a:endParaRPr>
          </a:p>
          <a:p>
            <a:pPr algn="l" rtl="0" fontAlgn="base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24.</a:t>
            </a:r>
            <a:r>
              <a:rPr lang="zh-TW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微軟正黑體" panose="020B0604030504040204" pitchFamily="34" charset="-120"/>
              </a:rPr>
              <a:t>裝上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Shutter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25.Run Coating</a:t>
            </a:r>
            <a:r>
              <a:rPr lang="zh-TW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微軟正黑體" panose="020B0604030504040204" pitchFamily="34" charset="-120"/>
              </a:rPr>
              <a:t>的程式 </a:t>
            </a:r>
            <a:endParaRPr lang="en-US" altLang="zh-TW" sz="1800" b="1" i="0" u="none" strike="noStrike" dirty="0">
              <a:solidFill>
                <a:srgbClr val="000000"/>
              </a:solidFill>
              <a:effectLst/>
              <a:latin typeface="Segoe UI" panose="020B0502040204020203" pitchFamily="34" charset="0"/>
              <a:ea typeface="微軟正黑體" panose="020B0604030504040204" pitchFamily="34" charset="-120"/>
            </a:endParaRPr>
          </a:p>
          <a:p>
            <a:pPr algn="l" rtl="0" fontAlgn="base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26.EA Test Run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​</a:t>
            </a:r>
            <a:endParaRPr kumimoji="0"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A2A1138-F188-1903-C544-55795F391B8E}"/>
              </a:ext>
            </a:extLst>
          </p:cNvPr>
          <p:cNvSpPr txBox="1"/>
          <p:nvPr/>
        </p:nvSpPr>
        <p:spPr bwMode="auto">
          <a:xfrm>
            <a:off x="4162697" y="492289"/>
            <a:ext cx="386660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>
              <a:buFont typeface="Wingdings 2" panose="05020102010507070707" pitchFamily="18" charset="2"/>
              <a:buNone/>
            </a:pPr>
            <a:r>
              <a:rPr lang="en-US" altLang="zh-TW" sz="4800" b="1" dirty="0">
                <a:solidFill>
                  <a:srgbClr val="0070C0"/>
                </a:solidFill>
              </a:rPr>
              <a:t>1PM</a:t>
            </a:r>
            <a:r>
              <a:rPr lang="zh-TW" altLang="en-US" sz="4800" b="1" dirty="0">
                <a:solidFill>
                  <a:srgbClr val="0070C0"/>
                </a:solidFill>
                <a:latin typeface="+mj-lt"/>
              </a:rPr>
              <a:t>大致</a:t>
            </a:r>
            <a:r>
              <a:rPr lang="zh-TW" altLang="en-US" sz="4800" b="1" dirty="0">
                <a:solidFill>
                  <a:srgbClr val="0070C0"/>
                </a:solidFill>
              </a:rPr>
              <a:t>流程</a:t>
            </a:r>
            <a:endParaRPr kumimoji="0" lang="en-US" sz="4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830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8114823-0954-B8E3-8858-660EA32A3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91F85D-47E0-47FB-8D3F-5A0955AC54FB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23BA34EF-811F-2326-F8EB-41E071CC45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42" y="2836027"/>
            <a:ext cx="3676015" cy="3374273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C90C3E43-5438-B0F9-3B01-3289F3FFE1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366" y="2836026"/>
            <a:ext cx="3841258" cy="3374273"/>
          </a:xfrm>
          <a:prstGeom prst="rect">
            <a:avLst/>
          </a:prstGeom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8CEE495F-E569-ECFE-58AE-4A6A594132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793" y="2836026"/>
            <a:ext cx="3928121" cy="3374272"/>
          </a:xfrm>
          <a:prstGeom prst="rect">
            <a:avLst/>
          </a:prstGeom>
        </p:spPr>
      </p:pic>
      <p:sp>
        <p:nvSpPr>
          <p:cNvPr id="7" name="Text Box 68">
            <a:extLst>
              <a:ext uri="{FF2B5EF4-FFF2-40B4-BE49-F238E27FC236}">
                <a16:creationId xmlns:a16="http://schemas.microsoft.com/office/drawing/2014/main" id="{CB157221-3E9A-713A-AEF8-4D486C922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1401" y="564824"/>
            <a:ext cx="897518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9pPr>
          </a:lstStyle>
          <a:p>
            <a:pPr algn="ctr">
              <a:spcBef>
                <a:spcPct val="50000"/>
              </a:spcBef>
              <a:buSzTx/>
              <a:buFontTx/>
              <a:buNone/>
            </a:pPr>
            <a:r>
              <a:rPr kumimoji="0" lang="en-US" altLang="zh-TW" sz="4800" b="1" dirty="0">
                <a:solidFill>
                  <a:srgbClr val="0070C0"/>
                </a:solidFill>
                <a:latin typeface="Arial" panose="020B0604020202020204" pitchFamily="34" charset="0"/>
              </a:rPr>
              <a:t>POLY 1PM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A818CB7-8EAB-0F39-E9AF-3C9E67F58463}"/>
              </a:ext>
            </a:extLst>
          </p:cNvPr>
          <p:cNvSpPr txBox="1"/>
          <p:nvPr/>
        </p:nvSpPr>
        <p:spPr bwMode="auto">
          <a:xfrm>
            <a:off x="1561401" y="1670940"/>
            <a:ext cx="949599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>
              <a:buFont typeface="Wingdings 2" panose="05020102010507070707" pitchFamily="18" charset="2"/>
              <a:buNone/>
            </a:pPr>
            <a:r>
              <a:rPr kumimoji="0" lang="zh-TW" altLang="en-US" sz="4000" dirty="0"/>
              <a:t>拿菜瓜布、小白布清潔</a:t>
            </a:r>
            <a:r>
              <a:rPr lang="zh-TW" altLang="en-US" sz="4000" dirty="0"/>
              <a:t>和</a:t>
            </a:r>
            <a:r>
              <a:rPr lang="en-US" altLang="zh-TW" sz="4000" dirty="0"/>
              <a:t>IPA </a:t>
            </a:r>
            <a:r>
              <a:rPr lang="zh-TW" altLang="en-US" sz="4000" dirty="0"/>
              <a:t>擦拭</a:t>
            </a:r>
            <a:r>
              <a:rPr lang="en-US" altLang="zh-TW" sz="4000" dirty="0"/>
              <a:t>Manifold</a:t>
            </a:r>
            <a:endParaRPr kumimoji="0" lang="en-US" sz="4000" dirty="0"/>
          </a:p>
        </p:txBody>
      </p:sp>
    </p:spTree>
    <p:extLst>
      <p:ext uri="{BB962C8B-B14F-4D97-AF65-F5344CB8AC3E}">
        <p14:creationId xmlns:p14="http://schemas.microsoft.com/office/powerpoint/2010/main" val="2037843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E422DBF-4788-A5D0-C1F7-DDC13190E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91F85D-47E0-47FB-8D3F-5A0955AC54FB}" type="slidenum">
              <a:rPr lang="zh-TW" altLang="en-US" smtClean="0"/>
              <a:pPr>
                <a:defRPr/>
              </a:pPr>
              <a:t>7</a:t>
            </a:fld>
            <a:endParaRPr lang="zh-TW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BD821C3-0513-BE55-4160-D642A33C9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087" y="2266619"/>
            <a:ext cx="5291106" cy="4172281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269A28F7-6D12-301D-6106-1C168D3DB6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86" b="5516"/>
          <a:stretch/>
        </p:blipFill>
        <p:spPr>
          <a:xfrm rot="5400000">
            <a:off x="6869386" y="1769408"/>
            <a:ext cx="4172281" cy="5166704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1E79660-DFDA-C728-9A94-EFB8C5854CD7}"/>
              </a:ext>
            </a:extLst>
          </p:cNvPr>
          <p:cNvSpPr txBox="1"/>
          <p:nvPr/>
        </p:nvSpPr>
        <p:spPr bwMode="auto">
          <a:xfrm>
            <a:off x="7811589" y="1489166"/>
            <a:ext cx="278512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zh-TW" altLang="en-US" sz="3200" dirty="0"/>
              <a:t>放上</a:t>
            </a:r>
            <a:r>
              <a:rPr lang="en-US" sz="3200" dirty="0"/>
              <a:t>outer tube</a:t>
            </a:r>
            <a:endParaRPr kumimoji="0" lang="en-US" sz="32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2305ED4-35C0-EE5C-2B36-34CCE399A4C4}"/>
              </a:ext>
            </a:extLst>
          </p:cNvPr>
          <p:cNvSpPr txBox="1"/>
          <p:nvPr/>
        </p:nvSpPr>
        <p:spPr bwMode="auto">
          <a:xfrm>
            <a:off x="1846218" y="1458387"/>
            <a:ext cx="306541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TW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更換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O ring 270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47998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67" y="653846"/>
            <a:ext cx="2921867" cy="49166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034" y="653846"/>
            <a:ext cx="3052242" cy="49166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811" y="658927"/>
            <a:ext cx="4186517" cy="491160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EE15EA58-7676-2CC3-AC6C-F7E6F3BA9691}"/>
              </a:ext>
            </a:extLst>
          </p:cNvPr>
          <p:cNvSpPr txBox="1"/>
          <p:nvPr/>
        </p:nvSpPr>
        <p:spPr bwMode="auto">
          <a:xfrm>
            <a:off x="7691720" y="5737408"/>
            <a:ext cx="418651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rtl="0" fontAlgn="base"/>
            <a:r>
              <a:rPr lang="zh-TW" sz="24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微軟正黑體" panose="020B0604030504040204" pitchFamily="34" charset="-120"/>
              </a:rPr>
              <a:t>註：需以對稱鎖方式鎖緊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593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873" y="1848337"/>
            <a:ext cx="4782969" cy="39019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236" y="1848336"/>
            <a:ext cx="4859035" cy="3901995"/>
          </a:xfrm>
          <a:prstGeom prst="rect">
            <a:avLst/>
          </a:prstGeom>
        </p:spPr>
      </p:pic>
      <p:sp>
        <p:nvSpPr>
          <p:cNvPr id="9" name="Left Arrow 8"/>
          <p:cNvSpPr/>
          <p:nvPr/>
        </p:nvSpPr>
        <p:spPr>
          <a:xfrm rot="9207738">
            <a:off x="7339814" y="3653813"/>
            <a:ext cx="286247" cy="417842"/>
          </a:xfrm>
          <a:prstGeom prst="leftArrow">
            <a:avLst>
              <a:gd name="adj1" fmla="val 50000"/>
              <a:gd name="adj2" fmla="val 43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Left Arrow 9"/>
          <p:cNvSpPr/>
          <p:nvPr/>
        </p:nvSpPr>
        <p:spPr>
          <a:xfrm rot="16969634">
            <a:off x="3170503" y="3281306"/>
            <a:ext cx="476249" cy="417842"/>
          </a:xfrm>
          <a:prstGeom prst="leftArrow">
            <a:avLst>
              <a:gd name="adj1" fmla="val 50000"/>
              <a:gd name="adj2" fmla="val 43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Left Arrow 10"/>
          <p:cNvSpPr/>
          <p:nvPr/>
        </p:nvSpPr>
        <p:spPr>
          <a:xfrm rot="3188442">
            <a:off x="2568270" y="4493933"/>
            <a:ext cx="421889" cy="417842"/>
          </a:xfrm>
          <a:prstGeom prst="leftArrow">
            <a:avLst>
              <a:gd name="adj1" fmla="val 50000"/>
              <a:gd name="adj2" fmla="val 43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360CE35-1CC8-A13F-8CD2-C6B71BFF5E21}"/>
              </a:ext>
            </a:extLst>
          </p:cNvPr>
          <p:cNvSpPr txBox="1"/>
          <p:nvPr/>
        </p:nvSpPr>
        <p:spPr bwMode="auto">
          <a:xfrm>
            <a:off x="3660357" y="1313310"/>
            <a:ext cx="508709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>
              <a:buFont typeface="Wingdings 2" panose="05020102010507070707" pitchFamily="18" charset="2"/>
              <a:buNone/>
            </a:pPr>
            <a:r>
              <a:rPr kumimoji="0" lang="zh-TW" altLang="en-US" sz="2800" dirty="0"/>
              <a:t>裝上冷卻水和</a:t>
            </a:r>
            <a:r>
              <a:rPr lang="en-US" altLang="zh-TW" sz="2800" dirty="0"/>
              <a:t>Manifold</a:t>
            </a:r>
            <a:r>
              <a:rPr lang="zh-TW" altLang="en-US" sz="2800" dirty="0"/>
              <a:t>底座螺絲</a:t>
            </a:r>
            <a:endParaRPr kumimoji="0" lang="en-US" sz="2800" dirty="0"/>
          </a:p>
        </p:txBody>
      </p:sp>
    </p:spTree>
    <p:extLst>
      <p:ext uri="{BB962C8B-B14F-4D97-AF65-F5344CB8AC3E}">
        <p14:creationId xmlns:p14="http://schemas.microsoft.com/office/powerpoint/2010/main" val="17819474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uvoton佈景主題">
  <a:themeElements>
    <a:clrScheme name="公正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自訂 1">
      <a:majorFont>
        <a:latin typeface="Calibri"/>
        <a:ea typeface="標楷體"/>
        <a:cs typeface=""/>
      </a:majorFont>
      <a:minorFont>
        <a:latin typeface="Calibri"/>
        <a:ea typeface="標楷體"/>
        <a:cs typeface=""/>
      </a:minorFont>
    </a:fontScheme>
    <a:fmtScheme name="公正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/>
      <a:lstStyle>
        <a:defPPr algn="l">
          <a:buFont typeface="Wingdings 2" panose="05020102010507070707" pitchFamily="18" charset="2"/>
          <a:buNone/>
          <a:defRPr kumimoji="0"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Nuvoton佈景主題">
  <a:themeElements>
    <a:clrScheme name="公正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自訂 1">
      <a:majorFont>
        <a:latin typeface="Calibri"/>
        <a:ea typeface="標楷體"/>
        <a:cs typeface=""/>
      </a:majorFont>
      <a:minorFont>
        <a:latin typeface="Calibri"/>
        <a:ea typeface="標楷體"/>
        <a:cs typeface=""/>
      </a:minorFont>
    </a:fontScheme>
    <a:fmtScheme name="公正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/>
      <a:lstStyle>
        <a:defPPr algn="l">
          <a:buFont typeface="Wingdings 2" panose="05020102010507070707" pitchFamily="18" charset="2"/>
          <a:buNone/>
          <a:defRPr kumimoji="0" dirty="0"/>
        </a:defPPr>
      </a:lstStyle>
    </a:txDef>
  </a:objectDefaults>
  <a:extraClrSchemeLst/>
</a:theme>
</file>

<file path=ppt/theme/theme3.xml><?xml version="1.0" encoding="utf-8"?>
<a:theme xmlns:a="http://schemas.openxmlformats.org/drawingml/2006/main" name="Nuvoton佈景主題">
  <a:themeElements>
    <a:clrScheme name="公正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自訂 1">
      <a:majorFont>
        <a:latin typeface="Calibri"/>
        <a:ea typeface="標楷體"/>
        <a:cs typeface=""/>
      </a:majorFont>
      <a:minorFont>
        <a:latin typeface="Calibri"/>
        <a:ea typeface="標楷體"/>
        <a:cs typeface=""/>
      </a:minorFont>
    </a:fontScheme>
    <a:fmtScheme name="公正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3514</TotalTime>
  <Words>741</Words>
  <Application>Microsoft Office PowerPoint</Application>
  <PresentationFormat>寬螢幕</PresentationFormat>
  <Paragraphs>174</Paragraphs>
  <Slides>24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24</vt:i4>
      </vt:variant>
    </vt:vector>
  </HeadingPairs>
  <TitlesOfParts>
    <vt:vector size="37" baseType="lpstr">
      <vt:lpstr>微軟正黑體</vt:lpstr>
      <vt:lpstr>新細明體</vt:lpstr>
      <vt:lpstr>標楷體</vt:lpstr>
      <vt:lpstr>Arial</vt:lpstr>
      <vt:lpstr>Berlin Sans FB Demi</vt:lpstr>
      <vt:lpstr>Calibri</vt:lpstr>
      <vt:lpstr>Franklin Gothic Book</vt:lpstr>
      <vt:lpstr>Segoe UI</vt:lpstr>
      <vt:lpstr>Times New Roman</vt:lpstr>
      <vt:lpstr>Wingdings 2</vt:lpstr>
      <vt:lpstr>Nuvoton佈景主題</vt:lpstr>
      <vt:lpstr>Nuvoton佈景主題</vt:lpstr>
      <vt:lpstr>Nuvoton佈景主題</vt:lpstr>
      <vt:lpstr>爐管新人學習進度報告</vt:lpstr>
      <vt:lpstr>報告內容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爐管新人學習進度報告</dc:title>
  <dc:creator>S220 CWChen27</dc:creator>
  <cp:lastModifiedBy>S220 CWChen27</cp:lastModifiedBy>
  <cp:revision>138</cp:revision>
  <dcterms:created xsi:type="dcterms:W3CDTF">2024-08-30T08:59:27Z</dcterms:created>
  <dcterms:modified xsi:type="dcterms:W3CDTF">2024-10-25T09:25:39Z</dcterms:modified>
</cp:coreProperties>
</file>